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49F2B9-6CE8-4E95-BDFB-92951DB7E125}" type="datetimeFigureOut">
              <a:rPr lang="ru-RU" smtClean="0"/>
              <a:pPr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4247E9-FABA-4591-8E61-65E9B5FC8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2.xml"/><Relationship Id="rId18" Type="http://schemas.openxmlformats.org/officeDocument/2006/relationships/slide" Target="slide23.xml"/><Relationship Id="rId3" Type="http://schemas.openxmlformats.org/officeDocument/2006/relationships/slide" Target="slide19.xml"/><Relationship Id="rId7" Type="http://schemas.openxmlformats.org/officeDocument/2006/relationships/slide" Target="slide16.xml"/><Relationship Id="rId12" Type="http://schemas.openxmlformats.org/officeDocument/2006/relationships/slide" Target="slide17.xml"/><Relationship Id="rId17" Type="http://schemas.openxmlformats.org/officeDocument/2006/relationships/slide" Target="slide18.xml"/><Relationship Id="rId2" Type="http://schemas.openxmlformats.org/officeDocument/2006/relationships/slide" Target="slide15.xml"/><Relationship Id="rId16" Type="http://schemas.openxmlformats.org/officeDocument/2006/relationships/slide" Target="slide13.xml"/><Relationship Id="rId20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12.xml"/><Relationship Id="rId5" Type="http://schemas.openxmlformats.org/officeDocument/2006/relationships/slide" Target="slide28.xml"/><Relationship Id="rId15" Type="http://schemas.openxmlformats.org/officeDocument/2006/relationships/slide" Target="slide30.xml"/><Relationship Id="rId10" Type="http://schemas.openxmlformats.org/officeDocument/2006/relationships/slide" Target="slide29.xml"/><Relationship Id="rId19" Type="http://schemas.openxmlformats.org/officeDocument/2006/relationships/slide" Target="slide27.xml"/><Relationship Id="rId4" Type="http://schemas.openxmlformats.org/officeDocument/2006/relationships/slide" Target="slide24.xml"/><Relationship Id="rId9" Type="http://schemas.openxmlformats.org/officeDocument/2006/relationships/slide" Target="slide25.xml"/><Relationship Id="rId14" Type="http://schemas.openxmlformats.org/officeDocument/2006/relationships/slide" Target="slide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chemeClr val="bg1"/>
                  </a:solidFill>
                </a:ln>
              </a:rPr>
              <a:t>Химический ринг</a:t>
            </a:r>
            <a:endParaRPr lang="ru-RU" dirty="0">
              <a:ln w="6350">
                <a:solidFill>
                  <a:schemeClr val="bg1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3786190"/>
            <a:ext cx="3629028" cy="174037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rgbClr val="FFFF66"/>
                </a:solidFill>
              </a:rPr>
              <a:t>составитель:</a:t>
            </a:r>
          </a:p>
          <a:p>
            <a:pPr algn="r"/>
            <a:r>
              <a:rPr lang="ru-RU" dirty="0" smtClean="0">
                <a:solidFill>
                  <a:srgbClr val="FFFF66"/>
                </a:solidFill>
              </a:rPr>
              <a:t>учитель химии</a:t>
            </a:r>
          </a:p>
          <a:p>
            <a:pPr algn="r"/>
            <a:r>
              <a:rPr lang="ru-RU" dirty="0" smtClean="0">
                <a:solidFill>
                  <a:srgbClr val="FFFF66"/>
                </a:solidFill>
              </a:rPr>
              <a:t> МБОУ СОШ п.Дружба</a:t>
            </a:r>
          </a:p>
          <a:p>
            <a:pPr algn="r"/>
            <a:r>
              <a:rPr lang="ru-RU" dirty="0" err="1" smtClean="0">
                <a:solidFill>
                  <a:srgbClr val="FFFF66"/>
                </a:solidFill>
              </a:rPr>
              <a:t>Леднева</a:t>
            </a:r>
            <a:r>
              <a:rPr lang="ru-RU" dirty="0" smtClean="0">
                <a:solidFill>
                  <a:srgbClr val="FFFF66"/>
                </a:solidFill>
              </a:rPr>
              <a:t> Д. Н.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0.gstatic.com/images?q=tbn:ANd9GcR_4MNYFvHgpS25TEIE1y0T9naAq6g_jw-wg2Eq8d4zd7YQg4_luw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62725" y="5086349"/>
            <a:ext cx="2581275" cy="17716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«Животный вопрос»: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Гусеницы некоторых бабочек способны переохлаждаться до -38</a:t>
            </a:r>
            <a:r>
              <a:rPr lang="ru-RU" baseline="30000" dirty="0" smtClean="0">
                <a:solidFill>
                  <a:srgbClr val="FFFF66"/>
                </a:solidFill>
              </a:rPr>
              <a:t>0</a:t>
            </a:r>
            <a:r>
              <a:rPr lang="ru-RU" dirty="0" smtClean="0">
                <a:solidFill>
                  <a:srgbClr val="FFFF66"/>
                </a:solidFill>
              </a:rPr>
              <a:t>С за счет содержания в жидкостях тела до 40% этого вещества: СН</a:t>
            </a:r>
            <a:r>
              <a:rPr lang="ru-RU" baseline="-25000" dirty="0" smtClean="0">
                <a:solidFill>
                  <a:srgbClr val="FFFF66"/>
                </a:solidFill>
              </a:rPr>
              <a:t>2</a:t>
            </a:r>
            <a:r>
              <a:rPr lang="ru-RU" dirty="0" smtClean="0">
                <a:solidFill>
                  <a:srgbClr val="FFFF66"/>
                </a:solidFill>
              </a:rPr>
              <a:t>(ОН)- СН (ОН)- СН</a:t>
            </a:r>
            <a:r>
              <a:rPr lang="ru-RU" baseline="-25000" dirty="0" smtClean="0">
                <a:solidFill>
                  <a:srgbClr val="FFFF66"/>
                </a:solidFill>
              </a:rPr>
              <a:t>2</a:t>
            </a:r>
            <a:r>
              <a:rPr lang="ru-RU" dirty="0" smtClean="0">
                <a:solidFill>
                  <a:srgbClr val="FFFF66"/>
                </a:solidFill>
              </a:rPr>
              <a:t>(ОН). Укажите к классу, каких спиртов оно относится? </a:t>
            </a:r>
          </a:p>
          <a:p>
            <a:pPr>
              <a:buNone/>
            </a:pPr>
            <a:r>
              <a:rPr lang="ru-RU" dirty="0" smtClean="0"/>
              <a:t>1) первичные                                3) вторичные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третичые</a:t>
            </a:r>
            <a:r>
              <a:rPr lang="ru-RU" dirty="0" smtClean="0"/>
              <a:t>                                  4) четвертичные</a:t>
            </a:r>
          </a:p>
          <a:p>
            <a:pPr>
              <a:buNone/>
            </a:pPr>
            <a:endParaRPr lang="ru-RU" b="1" i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Соберите </a:t>
            </a:r>
            <a:r>
              <a:rPr lang="ru-RU" b="1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шаростержневую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модель данного вещества</a:t>
            </a:r>
            <a:r>
              <a:rPr lang="ru-RU" b="1" i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«Животный вопрос»: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Некоторые виды муравьев и клопов для предупреждения соплеменников об опасности выделяют вещество </a:t>
            </a:r>
            <a:r>
              <a:rPr lang="ru-RU" dirty="0" err="1" smtClean="0">
                <a:solidFill>
                  <a:srgbClr val="FFFF66"/>
                </a:solidFill>
              </a:rPr>
              <a:t>гексаналь</a:t>
            </a:r>
            <a:r>
              <a:rPr lang="ru-RU" dirty="0" smtClean="0">
                <a:solidFill>
                  <a:srgbClr val="FFFF66"/>
                </a:solidFill>
              </a:rPr>
              <a:t>, которое является гомологом:</a:t>
            </a:r>
          </a:p>
          <a:p>
            <a:pPr>
              <a:buNone/>
            </a:pPr>
            <a:r>
              <a:rPr lang="ru-RU" dirty="0" smtClean="0"/>
              <a:t>     1) СН3 - СООН                                                            2) СН3 - СН2 - СОН</a:t>
            </a:r>
          </a:p>
          <a:p>
            <a:pPr>
              <a:buNone/>
            </a:pPr>
            <a:r>
              <a:rPr lang="ru-RU" dirty="0" smtClean="0"/>
              <a:t>     3) СН3 –О - СН3                                                             4) С2Н5-ОН</a:t>
            </a:r>
          </a:p>
          <a:p>
            <a:pPr>
              <a:buNone/>
            </a:pP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Определите данное вещество и соберите его </a:t>
            </a:r>
            <a:r>
              <a:rPr lang="ru-RU" b="1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шаростержневую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модель</a:t>
            </a:r>
          </a:p>
          <a:p>
            <a:pPr>
              <a:buNone/>
            </a:pPr>
            <a:endParaRPr lang="ru-RU" dirty="0" smtClean="0">
              <a:solidFill>
                <a:srgbClr val="FFFF66"/>
              </a:solidFill>
            </a:endParaRPr>
          </a:p>
        </p:txBody>
      </p:sp>
      <p:pic>
        <p:nvPicPr>
          <p:cNvPr id="23554" name="Picture 2" descr="http://klopam-net.ru/wp-content/uploads/2012/09/myravei-300x23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000372"/>
            <a:ext cx="2857500" cy="2219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«Животный вопрос»: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Самки обезьян для привлечения самцов выделяют вещества состава </a:t>
            </a:r>
            <a:r>
              <a:rPr lang="en-US" dirty="0" smtClean="0">
                <a:solidFill>
                  <a:srgbClr val="FFFF66"/>
                </a:solidFill>
              </a:rPr>
              <a:t>CH</a:t>
            </a:r>
            <a:r>
              <a:rPr lang="ru-RU" dirty="0" smtClean="0">
                <a:solidFill>
                  <a:srgbClr val="FFFF66"/>
                </a:solidFill>
              </a:rPr>
              <a:t>3-</a:t>
            </a:r>
            <a:r>
              <a:rPr lang="en-US" dirty="0" smtClean="0">
                <a:solidFill>
                  <a:srgbClr val="FFFF66"/>
                </a:solidFill>
              </a:rPr>
              <a:t>CH</a:t>
            </a:r>
            <a:r>
              <a:rPr lang="ru-RU" dirty="0" smtClean="0">
                <a:solidFill>
                  <a:srgbClr val="FFFF66"/>
                </a:solidFill>
              </a:rPr>
              <a:t>2-</a:t>
            </a:r>
            <a:r>
              <a:rPr lang="en-US" dirty="0" smtClean="0">
                <a:solidFill>
                  <a:srgbClr val="FFFF66"/>
                </a:solidFill>
              </a:rPr>
              <a:t>CHOOH </a:t>
            </a:r>
            <a:r>
              <a:rPr lang="ru-RU" dirty="0" smtClean="0">
                <a:solidFill>
                  <a:srgbClr val="FFFF66"/>
                </a:solidFill>
              </a:rPr>
              <a:t>и  </a:t>
            </a:r>
            <a:r>
              <a:rPr lang="en-US" dirty="0" smtClean="0">
                <a:solidFill>
                  <a:srgbClr val="FFFF66"/>
                </a:solidFill>
              </a:rPr>
              <a:t>CH</a:t>
            </a:r>
            <a:r>
              <a:rPr lang="ru-RU" dirty="0" smtClean="0">
                <a:solidFill>
                  <a:srgbClr val="FFFF66"/>
                </a:solidFill>
              </a:rPr>
              <a:t>3</a:t>
            </a:r>
            <a:r>
              <a:rPr lang="en-US" dirty="0" smtClean="0">
                <a:solidFill>
                  <a:srgbClr val="FFFF66"/>
                </a:solidFill>
              </a:rPr>
              <a:t>COOH</a:t>
            </a:r>
            <a:r>
              <a:rPr lang="ru-RU" dirty="0" smtClean="0">
                <a:solidFill>
                  <a:srgbClr val="FFFF66"/>
                </a:solidFill>
              </a:rPr>
              <a:t>, которые являются:</a:t>
            </a:r>
          </a:p>
          <a:p>
            <a:pPr marL="651510" indent="-514350">
              <a:buNone/>
            </a:pPr>
            <a:r>
              <a:rPr lang="ru-RU" dirty="0" smtClean="0"/>
              <a:t>1) структурными изомерами                   </a:t>
            </a:r>
          </a:p>
          <a:p>
            <a:pPr marL="651510" indent="-514350">
              <a:buNone/>
            </a:pPr>
            <a:r>
              <a:rPr lang="ru-RU" dirty="0" smtClean="0"/>
              <a:t>2) гомологами</a:t>
            </a:r>
          </a:p>
          <a:p>
            <a:pPr>
              <a:buNone/>
            </a:pPr>
            <a:r>
              <a:rPr lang="ru-RU" dirty="0" smtClean="0"/>
              <a:t>3) геометрическими изомерами             </a:t>
            </a:r>
          </a:p>
          <a:p>
            <a:pPr>
              <a:buNone/>
            </a:pPr>
            <a:r>
              <a:rPr lang="ru-RU" dirty="0" smtClean="0"/>
              <a:t>4) одним и тем же веществом</a:t>
            </a:r>
          </a:p>
          <a:p>
            <a:pPr>
              <a:buNone/>
            </a:pP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Определите верный ответ, доказав его на </a:t>
            </a:r>
            <a:r>
              <a:rPr lang="ru-RU" b="1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шаростержневой</a:t>
            </a:r>
            <a:r>
              <a:rPr lang="ru-RU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модели.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80" name="Picture 4" descr="https://encrypted-tbn1.gstatic.com/images?q=tbn:ANd9GcQ2lGQy7NzaMkv4W9gGGCrxJgK46vchpypPTHKF8JcgN7y7LCxn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714620"/>
            <a:ext cx="3013949" cy="2269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«Растительный вопрос»: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dirty="0" smtClean="0">
                <a:solidFill>
                  <a:srgbClr val="FFFF66"/>
                </a:solidFill>
              </a:rPr>
              <a:t>Черный ящик. В нем находится предмет, добавляемый хозяйками в суп</a:t>
            </a:r>
            <a:r>
              <a:rPr lang="ru-RU" b="1" dirty="0" smtClean="0">
                <a:solidFill>
                  <a:srgbClr val="FFFF66"/>
                </a:solidFill>
              </a:rPr>
              <a:t>, </a:t>
            </a:r>
            <a:r>
              <a:rPr lang="ru-RU" dirty="0" smtClean="0">
                <a:solidFill>
                  <a:srgbClr val="FFFF66"/>
                </a:solidFill>
              </a:rPr>
              <a:t>аромат обусловлен эфиром. При  гидролизе данного эфира образуется </a:t>
            </a:r>
            <a:r>
              <a:rPr lang="ru-RU" dirty="0" err="1" smtClean="0">
                <a:solidFill>
                  <a:srgbClr val="FFFF66"/>
                </a:solidFill>
              </a:rPr>
              <a:t>лауриловый</a:t>
            </a:r>
            <a:r>
              <a:rPr lang="ru-RU" dirty="0" smtClean="0">
                <a:solidFill>
                  <a:srgbClr val="FFFF66"/>
                </a:solidFill>
              </a:rPr>
              <a:t> спирт СН</a:t>
            </a:r>
            <a:r>
              <a:rPr lang="ru-RU" baseline="-25000" dirty="0" smtClean="0">
                <a:solidFill>
                  <a:srgbClr val="FFFF66"/>
                </a:solidFill>
              </a:rPr>
              <a:t>3</a:t>
            </a:r>
            <a:r>
              <a:rPr lang="ru-RU" dirty="0" smtClean="0">
                <a:solidFill>
                  <a:srgbClr val="FFFF66"/>
                </a:solidFill>
              </a:rPr>
              <a:t>- (СН</a:t>
            </a:r>
            <a:r>
              <a:rPr lang="ru-RU" baseline="-25000" dirty="0" smtClean="0">
                <a:solidFill>
                  <a:srgbClr val="FFFF66"/>
                </a:solidFill>
              </a:rPr>
              <a:t>2</a:t>
            </a:r>
            <a:r>
              <a:rPr lang="ru-RU" dirty="0" smtClean="0">
                <a:solidFill>
                  <a:srgbClr val="FFFF66"/>
                </a:solidFill>
              </a:rPr>
              <a:t>)</a:t>
            </a:r>
            <a:r>
              <a:rPr lang="ru-RU" baseline="-25000" dirty="0" smtClean="0">
                <a:solidFill>
                  <a:srgbClr val="FFFF66"/>
                </a:solidFill>
              </a:rPr>
              <a:t>10</a:t>
            </a:r>
            <a:r>
              <a:rPr lang="ru-RU" dirty="0" smtClean="0">
                <a:solidFill>
                  <a:srgbClr val="FFFF66"/>
                </a:solidFill>
              </a:rPr>
              <a:t> – СН</a:t>
            </a:r>
            <a:r>
              <a:rPr lang="ru-RU" baseline="-25000" dirty="0" smtClean="0">
                <a:solidFill>
                  <a:srgbClr val="FFFF66"/>
                </a:solidFill>
              </a:rPr>
              <a:t>2</a:t>
            </a:r>
            <a:r>
              <a:rPr lang="ru-RU" dirty="0" smtClean="0">
                <a:solidFill>
                  <a:srgbClr val="FFFF66"/>
                </a:solidFill>
              </a:rPr>
              <a:t>ОН и </a:t>
            </a:r>
            <a:r>
              <a:rPr lang="ru-RU" dirty="0" err="1" smtClean="0">
                <a:solidFill>
                  <a:srgbClr val="FFFF66"/>
                </a:solidFill>
              </a:rPr>
              <a:t>лауриновая</a:t>
            </a:r>
            <a:r>
              <a:rPr lang="ru-RU" dirty="0" smtClean="0">
                <a:solidFill>
                  <a:srgbClr val="FFFF66"/>
                </a:solidFill>
              </a:rPr>
              <a:t> кислота СН</a:t>
            </a:r>
            <a:r>
              <a:rPr lang="ru-RU" baseline="-25000" dirty="0" smtClean="0">
                <a:solidFill>
                  <a:srgbClr val="FFFF66"/>
                </a:solidFill>
              </a:rPr>
              <a:t>3</a:t>
            </a:r>
            <a:r>
              <a:rPr lang="ru-RU" dirty="0" smtClean="0">
                <a:solidFill>
                  <a:srgbClr val="FFFF66"/>
                </a:solidFill>
              </a:rPr>
              <a:t>-(СН</a:t>
            </a:r>
            <a:r>
              <a:rPr lang="ru-RU" baseline="-25000" dirty="0" smtClean="0">
                <a:solidFill>
                  <a:srgbClr val="FFFF66"/>
                </a:solidFill>
              </a:rPr>
              <a:t>2</a:t>
            </a:r>
            <a:r>
              <a:rPr lang="ru-RU" dirty="0" smtClean="0">
                <a:solidFill>
                  <a:srgbClr val="FFFF66"/>
                </a:solidFill>
              </a:rPr>
              <a:t>)</a:t>
            </a:r>
            <a:r>
              <a:rPr lang="ru-RU" baseline="-25000" dirty="0" smtClean="0">
                <a:solidFill>
                  <a:srgbClr val="FFFF66"/>
                </a:solidFill>
              </a:rPr>
              <a:t>10</a:t>
            </a:r>
            <a:r>
              <a:rPr lang="ru-RU" dirty="0" smtClean="0">
                <a:solidFill>
                  <a:srgbClr val="FFFF66"/>
                </a:solidFill>
              </a:rPr>
              <a:t> – СООН, общие формулы которых соответственно равны:</a:t>
            </a:r>
          </a:p>
          <a:p>
            <a:pPr>
              <a:buNone/>
            </a:pPr>
            <a:r>
              <a:rPr lang="en-US" dirty="0" smtClean="0"/>
              <a:t>1) R-OH </a:t>
            </a:r>
            <a:r>
              <a:rPr lang="ru-RU" dirty="0" smtClean="0"/>
              <a:t>и</a:t>
            </a:r>
            <a:r>
              <a:rPr lang="en-US" dirty="0" smtClean="0"/>
              <a:t> R-COH	             </a:t>
            </a:r>
            <a:r>
              <a:rPr lang="ru-RU" dirty="0" smtClean="0"/>
              <a:t> 3</a:t>
            </a:r>
            <a:r>
              <a:rPr lang="en-US" dirty="0" smtClean="0"/>
              <a:t>) R-COH </a:t>
            </a:r>
            <a:r>
              <a:rPr lang="ru-RU" dirty="0" smtClean="0"/>
              <a:t>и</a:t>
            </a:r>
            <a:r>
              <a:rPr lang="en-US" dirty="0" smtClean="0"/>
              <a:t> R-COOR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en-US" dirty="0" smtClean="0"/>
              <a:t>) R-COOR </a:t>
            </a:r>
            <a:r>
              <a:rPr lang="ru-RU" dirty="0" smtClean="0"/>
              <a:t>и</a:t>
            </a:r>
            <a:r>
              <a:rPr lang="en-US" dirty="0" smtClean="0"/>
              <a:t> R-COOH            </a:t>
            </a:r>
            <a:r>
              <a:rPr lang="ru-RU" dirty="0" smtClean="0"/>
              <a:t>   </a:t>
            </a:r>
            <a:r>
              <a:rPr lang="en-US" dirty="0" smtClean="0"/>
              <a:t> 4) R-OH </a:t>
            </a:r>
            <a:r>
              <a:rPr lang="ru-RU" dirty="0" smtClean="0"/>
              <a:t>и</a:t>
            </a:r>
            <a:r>
              <a:rPr lang="en-US" dirty="0" smtClean="0"/>
              <a:t> R-COOH</a:t>
            </a:r>
            <a:endParaRPr lang="ru-RU" dirty="0" smtClean="0"/>
          </a:p>
          <a:p>
            <a:pPr>
              <a:buNone/>
            </a:pPr>
            <a:endParaRPr lang="ru-RU" sz="3000" b="1" i="1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0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Определите верный ответ, доказав его на </a:t>
            </a:r>
            <a:r>
              <a:rPr lang="ru-RU" sz="3000" b="1" i="1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шаростержневой</a:t>
            </a:r>
            <a:r>
              <a:rPr lang="ru-RU" sz="30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модели. Установите,</a:t>
            </a:r>
          </a:p>
          <a:p>
            <a:pPr>
              <a:buNone/>
            </a:pPr>
            <a:r>
              <a:rPr lang="ru-RU" sz="3000" b="1" i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что за предмет в черном ящике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5602" name="AutoShape 2" descr="data:image/jpeg;base64,/9j/4AAQSkZJRgABAQAAAQABAAD/2wCEAAkGBggGDwkIBxIVEAkNDRURFBQNFhoWDw0PHxcVFBgQEhQaHCceFyUjGhgaIDssKDMpLCw4GR46ODAsQTI3LSoBCQoKBQUFDQUFDSkYEhgpKSkpKSkpKSkpKSkpKSkpKSkpKSkpKSkpKSkpKSkpKSkpKSkpKSkpKSkpKSkpKSkpKf/AABEIANkA6AMBIgACEQEDEQH/xAAcAAEAAgMBAQEAAAAAAAAAAAAABwgBBQYCAwT/xABGEAABAgICDQoEBAQGAwAAAAAAAQIDBAYRBQcIGCExNUFRVHWTsxITF1NxkZLR0tNGYYTEIkOBghVCYnIUIyQyM1Ilc6H/xAAUAQEAAAAAAAAAAAAAAAAAAAAA/8QAFBEBAAAAAAAAAAAAAAAAAAAAAP/aAAwDAQACEQMRAD8AnEAAAAAOaptT+xNAoctGsty3LHerWMgIjnrUiK51TnNSpK2p+5DoY8eFKsiR5hyMhQ2q5znrU1jUStXOVcCIiYSo1sOmEam0/M2QdglmrzcFuLkQEVeTWmla1cvzVQJqvi6K9VN7uH7ovi6K9VN7uH7pW8AWQvi6K9VN7uH7ovi6K9VN7uH7pW8AWQvi6K9VN7uH7ovi6K9VN7uH7pW8AWQvi6K9VN7uH7ovi6K9VN7uH7pW8AWQvi6K9VN7uH7ovi6K9VN7uH7pW8AWQvi6K9VN7uH7ovi6K9VN7uH7pW8AWQvi6K9VN7uH7ovi6K9VN7uH7pW8AWQvi6K9VN7uH7ovi6K9VN7uH7pW8AWQvi6K9VN7uH7ovi6K9VN7uH7pW8AWQvi6K9VN7uH7ovi6K9VN7uH7pW8AWQvi6K9VN7uH7pJ0rHWZhwoytdDV7EdyIiIkRlaV8l6IqoipizlZ7SNCUpRPpPzaf6Gx6tiurTBFjV1w4fZgVy4/9qJnJStkUv5mydFaMyjvxRbJS0ePUuKGkVvNw17XIrl/tbpAksGEzADIAAAGqpPSGVotJzdlZ1f8uBDVUTEsR+JsNvzc6pP1AjC6ApysjCZRmQdVHmGo+OravwwMPJhLnRXKla4sCJmUgA/dZuy8zZ+Zm7Jzq1zExFWI7QleJqaERKkTQiIfhAAAAAAAAAAAAAAAAAAAAAAAAAHuDBiTDmQoKK6I9yNajcLnOVakREz1qeCXLn+hi2TmolIZtv8ApZP8MKvE+ZVMaf2NWvtc3QBKtGLEWOtV2HV04vJ5mEseZemFYkdUTlI2tcOGpiJnqTSV/sHZ2ZpLSKxdlZz/AJZiy0B9WNGN51iNhp8mtRE/Q7+6IphWstRmUdgSqPMclc/5cJf/AK+r+xSLrX+V6PbSl+K0C4aZgEzADIAAFcbfNOFs3N/wGUX/AEcg9eXUuCLNVVLWn9GFvaryW7atOG0JkIkWA5EsjMVw4CLh/Fg5USr+lFr7VbpKoOcr1VzsKrpxqBgAAAAAAAAAAAAAAAAAAAAAAAAAAfssRYuZs3MStjpJOVMTEVsNqZuUq1VroRMarmRFLWwmWPtXWGTlYYEhLVrVgWYjLjq0K+I79OV8iN7nqhLXc9SidataK6DLouLREjfP/on7/wBPy3Q1MUmostRqUdXDgVRo9WJYqp+CGv8Aa1Vd+9NAES2ZstNWdmJqyU+7lTMxEV7lzVrmRMyImBEzIiGytf5Xo9tKX4rTQG/tf5Xo9tKX4rQLhpmATMAMnmJEZBa6JEVGsaiqquWpGpjVVXMeiI7ftOVsTLso7IuVJqcZyoyp/JK4U5Ff9apV2I7SBE1s6mjqb2QjTcJV/wADC/yoDXYKoaY31ZlctbtOJMxyIAAAAAAAAAAAAAAAAAAAAAAAAAA2tGKPzNKZyTsTJ/8AJHiI1VqrSGzG6Ivya2tf0NUWHuf6FusTLRqQTreTMTrUbCrxtlUWvlfvciL2MaucDuLNT9jrXFiosaA1Gy0lARkJn/eJ/tYxasaucuFfmqlR52cjWQix5uady48aI6I9y43vcquc5e1VJUt/01Sy8zDo9JrXLSLuVFVKqokyqVVfsaqp2udoIkAG/tf5Xo9tKX4rTQG/tf5Xo9tKX4rQLhpmATMAPjOLNI1P8FyFiV/mqqN5OHQnYQ7SG0PZek01N2Vn5+GsePEVypzTlRjcTYbfx4mpUidh0tvGz1kqPWNl5qxEV0COs9DYroa1KrFhxlVveidxBX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JDlrmuM18JZmdY6Aj05aMhKjnMrwo1VdgWolOmVIZWgdjJidYjW8xCSFAh/wArotXJhw0TQmNfk1SAqF2x6V2QsnYSUmp2M+BFn4DHtcqVPYsRqK1cGdMB2V0tMRWso9ARV5p7phytzOc1ICNcvYj3d6gQdMTEWafEjx1V0WI5XOc7G5yrWrl7VPmAAN/a/wAr0e2lL8VpoDf2v8r0e2lL8VoFw0zAJmAEW3ReSJbaMLhxyt5ZC6LyRLbRhcOOVvAAAAAAAAAAAAAAAAAAAAAAAAAAADf2v8r0e2lL8VpKV0x8OfVfbEW2v8r0e2lL8VpKV0x8OfVfbAQcAABv7X+V6PbSl+K00Bv7X+V6PbSl+K0C4aZgEzACLbovJEttGFw45W8shdF5IltowuHHK3gAAAAAAAAAAAAAAAAAAAAAAAAAABv7X+V6PbSl+K0lK6Y+HPqvtiLbX+V6PbSl+K0lK6Y+HPqvtgIOAAA39r/K9HtpS/FaaA39r/K9HtpS/FaBcNMwCZgBFt0XkiW2jC4ccreWQui8kS20YXDjlbwAAAAAAAAAAAAAAAAAAAAAAAAAAA39r/K9HtpS/FaSldMfDn1X2xFtr/K9HtpS/FaSldMfDn1X2wEHAAAb+1/lej20pfitNAb+1/lej20pfitAuGmYBMwAi26LyRLbRhcOOVvLIXReSJbaMLhxyt4AAAAAAAAAAAAAAAAAAAAAAAAAAAb+1/lej20pfitJSumPhz6r7Yi21/lej20pfitJSumPhz6r7YCDgAAN/a/yvR7aUvxWmgJYtAUO/i85Fs7NNrlpHBDrxPmVTAv7G4e1WAWKTMDIAiy6LyRLbRhcOOVvLIXReSJbaMLhxyt4AAAAAAAAAAAAAAAAAAAAAAAAAAAb+1/lej20pfitJSumPhz6r7Yi21/lej20pfitJSumPhz6r7YCDgAB9ZaWizj4UvLtV0aI9GNa3G56rUjU7VUuBQei8Kh8hJWKhVLEhs5URyfmR1wvf34E+SIQnc/0O/i05Fs9NNrlpHBDrxPmVTAv7G4e1zCxQAAARZdF5IltowuHHK3lkLovJEttGFw45W8AAAAAAAAAAAAAAAAAAAAAAAAAAAN/a/yvR7aUvxWkpXTHw59V9sRba/yvR7aUvxWkpXTHw59V9sBBx9ZWWizkSFLS7VdGivRjWtxveq1I1O1VPkSzc/UO/is3Fs9NJXLSP4YdeJ8yqY/2Nw9rmATbQii8Gh8hJWKhVK+GyuI5PzI64Xv78CfJEN6AAAAEWXReSJbaMLhxyt5ZC6LyRLbRhcOOVvAAAAAAAAAAAAAAAAAAAAAAAAAAADf2v8r0e2lL8VpKV0x8OfVfbEW2v8r0e2lL8VpKV0x8OfVfbAQnKy0WdiQpaXaro0V6Ma1uN71VERqdqqXBoTRiDQ+QkrEwqlfDZXEcn5kZcL39+BPkiEJ3P1Dv4rNxrPzSVy0j+GHXifMqmP8AY1a+1zCxIAAAAABFl0XkiW2jC4ccreWRuiWq6xMsiYf/ACMPF/645XDmn6F7gPIPXNP0L3Dmn6F7gPIPXNP0L3Dmn6F7gPIPXNP0L3Dmn6F7gPIPXNP0L3Dmn6F7gPIPXNP0L3Dmn6F7gPIPXNP0L3Dmn6F7gPIPXNP0L3Dmn6F7gPIPXNP0L3Dmn6F7gPIPXNP0L3Dmn6F7gPIPXNP0L3Dmn6F7gN7a/wAr0e2lL8VpK90bKxZ19FpaWaro0V8wxrUxveqyqI1O1VIqoBDell6PqqLlGX4rS0tlKMQrLz9hbLTFSssdDjqxq41jROZRr8X8rWO/VW6AM0KoxBohISViYNSuhsriOT8yMuF7+/F8kQ3gAAAAAAAMVGQBioVGQBioVGQBioVGQBioVGQBioVGQBioVGQBioVGQBioVGQBioVGQBioVGQBioy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data:image/jpeg;base64,/9j/4AAQSkZJRgABAQAAAQABAAD/2wCEAAkGBggGDwkIBxIVEAkNDRURFBQNFhoWDw0PHxcVFBgQEhQaHCceFyUjGhgaIDssKDMpLCw4GR46ODAsQTI3LSoBCQoKBQUFDQUFDSkYEhgpKSkpKSkpKSkpKSkpKSkpKSkpKSkpKSkpKSkpKSkpKSkpKSkpKSkpKSkpKSkpKSkpKf/AABEIANkA6AMBIgACEQEDEQH/xAAcAAEAAgMBAQEAAAAAAAAAAAAABwgBBQYCAwT/xABGEAABAgICDQoEBAQGAwAAAAAAAQIDBAYRBQcIGCExNUFRVHWTsxITF1NxkZLR0tNGYYTEIkOBghVCYnIUIyQyM1Ilc6H/xAAUAQEAAAAAAAAAAAAAAAAAAAAA/8QAFBEBAAAAAAAAAAAAAAAAAAAAAP/aAAwDAQACEQMRAD8AnEAAAAAOaptT+xNAoctGsty3LHerWMgIjnrUiK51TnNSpK2p+5DoY8eFKsiR5hyMhQ2q5znrU1jUStXOVcCIiYSo1sOmEam0/M2QdglmrzcFuLkQEVeTWmla1cvzVQJqvi6K9VN7uH7ovi6K9VN7uH7pW8AWQvi6K9VN7uH7ovi6K9VN7uH7pW8AWQvi6K9VN7uH7ovi6K9VN7uH7pW8AWQvi6K9VN7uH7ovi6K9VN7uH7pW8AWQvi6K9VN7uH7ovi6K9VN7uH7pW8AWQvi6K9VN7uH7ovi6K9VN7uH7pW8AWQvi6K9VN7uH7ovi6K9VN7uH7pW8AWQvi6K9VN7uH7ovi6K9VN7uH7pW8AWQvi6K9VN7uH7ovi6K9VN7uH7pW8AWQvi6K9VN7uH7ovi6K9VN7uH7pW8AWQvi6K9VN7uH7pJ0rHWZhwoytdDV7EdyIiIkRlaV8l6IqoipizlZ7SNCUpRPpPzaf6Gx6tiurTBFjV1w4fZgVy4/9qJnJStkUv5mydFaMyjvxRbJS0ePUuKGkVvNw17XIrl/tbpAksGEzADIAAAGqpPSGVotJzdlZ1f8uBDVUTEsR+JsNvzc6pP1AjC6ApysjCZRmQdVHmGo+OravwwMPJhLnRXKla4sCJmUgA/dZuy8zZ+Zm7Jzq1zExFWI7QleJqaERKkTQiIfhAAAAAAAAAAAAAAAAAAAAAAAAAHuDBiTDmQoKK6I9yNajcLnOVakREz1qeCXLn+hi2TmolIZtv8ApZP8MKvE+ZVMaf2NWvtc3QBKtGLEWOtV2HV04vJ5mEseZemFYkdUTlI2tcOGpiJnqTSV/sHZ2ZpLSKxdlZz/AJZiy0B9WNGN51iNhp8mtRE/Q7+6IphWstRmUdgSqPMclc/5cJf/AK+r+xSLrX+V6PbSl+K0C4aZgEzADIAAFcbfNOFs3N/wGUX/AEcg9eXUuCLNVVLWn9GFvaryW7atOG0JkIkWA5EsjMVw4CLh/Fg5USr+lFr7VbpKoOcr1VzsKrpxqBgAAAAAAAAAAAAAAAAAAAAAAAAAAfssRYuZs3MStjpJOVMTEVsNqZuUq1VroRMarmRFLWwmWPtXWGTlYYEhLVrVgWYjLjq0K+I79OV8iN7nqhLXc9SidataK6DLouLREjfP/on7/wBPy3Q1MUmostRqUdXDgVRo9WJYqp+CGv8Aa1Vd+9NAES2ZstNWdmJqyU+7lTMxEV7lzVrmRMyImBEzIiGytf5Xo9tKX4rTQG/tf5Xo9tKX4rQLhpmATMAMnmJEZBa6JEVGsaiqquWpGpjVVXMeiI7ftOVsTLso7IuVJqcZyoyp/JK4U5Ff9apV2I7SBE1s6mjqb2QjTcJV/wADC/yoDXYKoaY31ZlctbtOJMxyIAAAAAAAAAAAAAAAAAAAAAAAAAA2tGKPzNKZyTsTJ/8AJHiI1VqrSGzG6Ivya2tf0NUWHuf6FusTLRqQTreTMTrUbCrxtlUWvlfvciL2MaucDuLNT9jrXFiosaA1Gy0lARkJn/eJ/tYxasaucuFfmqlR52cjWQix5uady48aI6I9y43vcquc5e1VJUt/01Sy8zDo9JrXLSLuVFVKqokyqVVfsaqp2udoIkAG/tf5Xo9tKX4rTQG/tf5Xo9tKX4rQLhpmATMAPjOLNI1P8FyFiV/mqqN5OHQnYQ7SG0PZek01N2Vn5+GsePEVypzTlRjcTYbfx4mpUidh0tvGz1kqPWNl5qxEV0COs9DYroa1KrFhxlVveidxBX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JDlrmuM18JZmdY6Aj05aMhKjnMrwo1VdgWolOmVIZWgdjJidYjW8xCSFAh/wArotXJhw0TQmNfk1SAqF2x6V2QsnYSUmp2M+BFn4DHtcqVPYsRqK1cGdMB2V0tMRWso9ARV5p7phytzOc1ICNcvYj3d6gQdMTEWafEjx1V0WI5XOc7G5yrWrl7VPmAAN/a/wAr0e2lL8VpoDf2v8r0e2lL8VoFw0zAJmAEW3ReSJbaMLhxyt5ZC6LyRLbRhcOOVvAAAAAAAAAAAAAAAAAAAAAAAAAAADf2v8r0e2lL8VpKV0x8OfVfbEW2v8r0e2lL8VpKV0x8OfVfbAQcAABv7X+V6PbSl+K00Bv7X+V6PbSl+K0C4aZgEzACLbovJEttGFw45W8shdF5IltowuHHK3gAAAAAAAAAAAAAAAAAAAAAAAAAABv7X+V6PbSl+K0lK6Y+HPqvtiLbX+V6PbSl+K0lK6Y+HPqvtgIOAAA39r/K9HtpS/FaaA39r/K9HtpS/FaBcNMwCZgBFt0XkiW2jC4ccreWQui8kS20YXDjlbwAAAAAAAAAAAAAAAAAAAAAAAAAAA39r/K9HtpS/FaSldMfDn1X2xFtr/K9HtpS/FaSldMfDn1X2wEHAAAb+1/lej20pfitNAb+1/lej20pfitAuGmYBMwAi26LyRLbRhcOOVvLIXReSJbaMLhxyt4AAAAAAAAAAAAAAAAAAAAAAAAAAAb+1/lej20pfitJSumPhz6r7Yi21/lej20pfitJSumPhz6r7YCDgAAN/a/yvR7aUvxWmgJYtAUO/i85Fs7NNrlpHBDrxPmVTAv7G4e1WAWKTMDIAiy6LyRLbRhcOOVvLIXReSJbaMLhxyt4AAAAAAAAAAAAAAAAAAAAAAAAAAAb+1/lej20pfitJSumPhz6r7Yi21/lej20pfitJSumPhz6r7YCDgAB9ZaWizj4UvLtV0aI9GNa3G56rUjU7VUuBQei8Kh8hJWKhVLEhs5URyfmR1wvf34E+SIQnc/0O/i05Fs9NNrlpHBDrxPmVTAv7G4e1zCxQAAARZdF5IltowuHHK3lkLovJEttGFw45W8AAAAAAAAAAAAAAAAAAAAAAAAAAAN/a/yvR7aUvxWkpXTHw59V9sRba/yvR7aUvxWkpXTHw59V9sBBx9ZWWizkSFLS7VdGivRjWtxveq1I1O1VPkSzc/UO/is3Fs9NJXLSP4YdeJ8yqY/2Nw9rmATbQii8Gh8hJWKhVK+GyuI5PzI64Xv78CfJEN6AAAAEWXReSJbaMLhxyt5ZC6LyRLbRhcOOVvAAAAAAAAAAAAAAAAAAAAAAAAAAADf2v8r0e2lL8VpKV0x8OfVfbEW2v8r0e2lL8VpKV0x8OfVfbAQnKy0WdiQpaXaro0V6Ma1uN71VERqdqqXBoTRiDQ+QkrEwqlfDZXEcn5kZcL39+BPkiEJ3P1Dv4rNxrPzSVy0j+GHXifMqmP8AY1a+1zCxIAAAAABFl0XkiW2jC4ccreWRuiWq6xMsiYf/ACMPF/645XDmn6F7gPIPXNP0L3Dmn6F7gPIPXNP0L3Dmn6F7gPIPXNP0L3Dmn6F7gPIPXNP0L3Dmn6F7gPIPXNP0L3Dmn6F7gPIPXNP0L3Dmn6F7gPIPXNP0L3Dmn6F7gPIPXNP0L3Dmn6F7gPIPXNP0L3Dmn6F7gPIPXNP0L3Dmn6F7gN7a/wAr0e2lL8VpK90bKxZ19FpaWaro0V8wxrUxveqyqI1O1VIqoBDell6PqqLlGX4rS0tlKMQrLz9hbLTFSssdDjqxq41jROZRr8X8rWO/VW6AM0KoxBohISViYNSuhsriOT8yMuF7+/F8kQ3gAAAAAAAMVGQBioVGQBioVGQBioVGQBioVGQBioVGQBioVGQBioVGQBioVGQBioVGQBioVGQBioy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data:image/jpeg;base64,/9j/4AAQSkZJRgABAQAAAQABAAD/2wCEAAkGBggGDwkIBxIVEAkNDRURFBQNFhoWDw0PHxcVFBgQEhQaHCceFyUjGhgaIDssKDMpLCw4GR46ODAsQTI3LSoBCQoKBQUFDQUFDSkYEhgpKSkpKSkpKSkpKSkpKSkpKSkpKSkpKSkpKSkpKSkpKSkpKSkpKSkpKSkpKSkpKSkpKf/AABEIANkA6AMBIgACEQEDEQH/xAAcAAEAAgMBAQEAAAAAAAAAAAAABwgBBQYCAwT/xABGEAABAgICDQoEBAQGAwAAAAAAAQIDBAYRBQcIGCExNUFRVHWTsxITF1NxkZLR0tNGYYTEIkOBghVCYnIUIyQyM1Ilc6H/xAAUAQEAAAAAAAAAAAAAAAAAAAAA/8QAFBEBAAAAAAAAAAAAAAAAAAAAAP/aAAwDAQACEQMRAD8AnEAAAAAOaptT+xNAoctGsty3LHerWMgIjnrUiK51TnNSpK2p+5DoY8eFKsiR5hyMhQ2q5znrU1jUStXOVcCIiYSo1sOmEam0/M2QdglmrzcFuLkQEVeTWmla1cvzVQJqvi6K9VN7uH7ovi6K9VN7uH7pW8AWQvi6K9VN7uH7ovi6K9VN7uH7pW8AWQvi6K9VN7uH7ovi6K9VN7uH7pW8AWQvi6K9VN7uH7ovi6K9VN7uH7pW8AWQvi6K9VN7uH7ovi6K9VN7uH7pW8AWQvi6K9VN7uH7ovi6K9VN7uH7pW8AWQvi6K9VN7uH7ovi6K9VN7uH7pW8AWQvi6K9VN7uH7ovi6K9VN7uH7pW8AWQvi6K9VN7uH7ovi6K9VN7uH7pW8AWQvi6K9VN7uH7ovi6K9VN7uH7pW8AWQvi6K9VN7uH7pJ0rHWZhwoytdDV7EdyIiIkRlaV8l6IqoipizlZ7SNCUpRPpPzaf6Gx6tiurTBFjV1w4fZgVy4/9qJnJStkUv5mydFaMyjvxRbJS0ePUuKGkVvNw17XIrl/tbpAksGEzADIAAAGqpPSGVotJzdlZ1f8uBDVUTEsR+JsNvzc6pP1AjC6ApysjCZRmQdVHmGo+OravwwMPJhLnRXKla4sCJmUgA/dZuy8zZ+Zm7Jzq1zExFWI7QleJqaERKkTQiIfhAAAAAAAAAAAAAAAAAAAAAAAAAHuDBiTDmQoKK6I9yNajcLnOVakREz1qeCXLn+hi2TmolIZtv8ApZP8MKvE+ZVMaf2NWvtc3QBKtGLEWOtV2HV04vJ5mEseZemFYkdUTlI2tcOGpiJnqTSV/sHZ2ZpLSKxdlZz/AJZiy0B9WNGN51iNhp8mtRE/Q7+6IphWstRmUdgSqPMclc/5cJf/AK+r+xSLrX+V6PbSl+K0C4aZgEzADIAAFcbfNOFs3N/wGUX/AEcg9eXUuCLNVVLWn9GFvaryW7atOG0JkIkWA5EsjMVw4CLh/Fg5USr+lFr7VbpKoOcr1VzsKrpxqBgAAAAAAAAAAAAAAAAAAAAAAAAAAfssRYuZs3MStjpJOVMTEVsNqZuUq1VroRMarmRFLWwmWPtXWGTlYYEhLVrVgWYjLjq0K+I79OV8iN7nqhLXc9SidataK6DLouLREjfP/on7/wBPy3Q1MUmostRqUdXDgVRo9WJYqp+CGv8Aa1Vd+9NAES2ZstNWdmJqyU+7lTMxEV7lzVrmRMyImBEzIiGytf5Xo9tKX4rTQG/tf5Xo9tKX4rQLhpmATMAMnmJEZBa6JEVGsaiqquWpGpjVVXMeiI7ftOVsTLso7IuVJqcZyoyp/JK4U5Ff9apV2I7SBE1s6mjqb2QjTcJV/wADC/yoDXYKoaY31ZlctbtOJMxyIAAAAAAAAAAAAAAAAAAAAAAAAAA2tGKPzNKZyTsTJ/8AJHiI1VqrSGzG6Ivya2tf0NUWHuf6FusTLRqQTreTMTrUbCrxtlUWvlfvciL2MaucDuLNT9jrXFiosaA1Gy0lARkJn/eJ/tYxasaucuFfmqlR52cjWQix5uady48aI6I9y43vcquc5e1VJUt/01Sy8zDo9JrXLSLuVFVKqokyqVVfsaqp2udoIkAG/tf5Xo9tKX4rTQG/tf5Xo9tKX4rQLhpmATMAPjOLNI1P8FyFiV/mqqN5OHQnYQ7SG0PZek01N2Vn5+GsePEVypzTlRjcTYbfx4mpUidh0tvGz1kqPWNl5qxEV0COs9DYroa1KrFhxlVveidxBX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JDlrmuM18JZmdY6Aj05aMhKjnMrwo1VdgWolOmVIZWgdjJidYjW8xCSFAh/wArotXJhw0TQmNfk1SAqF2x6V2QsnYSUmp2M+BFn4DHtcqVPYsRqK1cGdMB2V0tMRWso9ARV5p7phytzOc1ICNcvYj3d6gQdMTEWafEjx1V0WI5XOc7G5yrWrl7VPmAAN/a/wAr0e2lL8VpoDf2v8r0e2lL8VoFw0zAJmAEW3ReSJbaMLhxyt5ZC6LyRLbRhcOOVvAAAAAAAAAAAAAAAAAAAAAAAAAAADf2v8r0e2lL8VpKV0x8OfVfbEW2v8r0e2lL8VpKV0x8OfVfbAQcAABv7X+V6PbSl+K00Bv7X+V6PbSl+K0C4aZgEzACLbovJEttGFw45W8shdF5IltowuHHK3gAAAAAAAAAAAAAAAAAAAAAAAAAABv7X+V6PbSl+K0lK6Y+HPqvtiLbX+V6PbSl+K0lK6Y+HPqvtgIOAAA39r/K9HtpS/FaaA39r/K9HtpS/FaBcNMwCZgBFt0XkiW2jC4ccreWQui8kS20YXDjlbwAAAAAAAAAAAAAAAAAAAAAAAAAAA39r/K9HtpS/FaSldMfDn1X2xFtr/K9HtpS/FaSldMfDn1X2wEHAAAb+1/lej20pfitNAb+1/lej20pfitAuGmYBMwAi26LyRLbRhcOOVvLIXReSJbaMLhxyt4AAAAAAAAAAAAAAAAAAAAAAAAAAAb+1/lej20pfitJSumPhz6r7Yi21/lej20pfitJSumPhz6r7YCDgAAN/a/yvR7aUvxWmgJYtAUO/i85Fs7NNrlpHBDrxPmVTAv7G4e1WAWKTMDIAiy6LyRLbRhcOOVvLIXReSJbaMLhxyt4AAAAAAAAAAAAAAAAAAAAAAAAAAAb+1/lej20pfitJSumPhz6r7Yi21/lej20pfitJSumPhz6r7YCDgAB9ZaWizj4UvLtV0aI9GNa3G56rUjU7VUuBQei8Kh8hJWKhVLEhs5URyfmR1wvf34E+SIQnc/0O/i05Fs9NNrlpHBDrxPmVTAv7G4e1zCxQAAARZdF5IltowuHHK3lkLovJEttGFw45W8AAAAAAAAAAAAAAAAAAAAAAAAAAAN/a/yvR7aUvxWkpXTHw59V9sRba/yvR7aUvxWkpXTHw59V9sBBx9ZWWizkSFLS7VdGivRjWtxveq1I1O1VPkSzc/UO/is3Fs9NJXLSP4YdeJ8yqY/2Nw9rmATbQii8Gh8hJWKhVK+GyuI5PzI64Xv78CfJEN6AAAAEWXReSJbaMLhxyt5ZC6LyRLbRhcOOVvAAAAAAAAAAAAAAAAAAAAAAAAAAADf2v8r0e2lL8VpKV0x8OfVfbEW2v8r0e2lL8VpKV0x8OfVfbAQnKy0WdiQpaXaro0V6Ma1uN71VERqdqqXBoTRiDQ+QkrEwqlfDZXEcn5kZcL39+BPkiEJ3P1Dv4rNxrPzSVy0j+GHXifMqmP8AY1a+1zCxIAAAAABFl0XkiW2jC4ccreWRuiWq6xMsiYf/ACMPF/645XDmn6F7gPIPXNP0L3Dmn6F7gPIPXNP0L3Dmn6F7gPIPXNP0L3Dmn6F7gPIPXNP0L3Dmn6F7gPIPXNP0L3Dmn6F7gPIPXNP0L3Dmn6F7gPIPXNP0L3Dmn6F7gPIPXNP0L3Dmn6F7gPIPXNP0L3Dmn6F7gPIPXNP0L3Dmn6F7gN7a/wAr0e2lL8VpK90bKxZ19FpaWaro0V8wxrUxveqyqI1O1VIqoBDell6PqqLlGX4rS0tlKMQrLz9hbLTFSssdDjqxq41jROZRr8X8rWO/VW6AM0KoxBohISViYNSuhsriOT8yMuF7+/F8kQ3gAAAAAAAMVGQBioVGQBioVGQBioVGQBioVGQBioVGQBioVGQBioVGQBioVGQBioVGQBioVGQBioy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data:image/jpeg;base64,/9j/4AAQSkZJRgABAQAAAQABAAD/2wCEAAkGBggGDwkIBxIVEAkNDRURFBQNFhoWDw0PHxcVFBgQEhQaHCceFyUjGhgaIDssKDMpLCw4GR46ODAsQTI3LSoBCQoKBQUFDQUFDSkYEhgpKSkpKSkpKSkpKSkpKSkpKSkpKSkpKSkpKSkpKSkpKSkpKSkpKSkpKSkpKSkpKSkpKf/AABEIANkA6AMBIgACEQEDEQH/xAAcAAEAAgMBAQEAAAAAAAAAAAAABwgBBQYCAwT/xABGEAABAgICDQoEBAQGAwAAAAAAAQIDBAYRBQcIGCExNUFRVHWTsxITF1NxkZLR0tNGYYTEIkOBghVCYnIUIyQyM1Ilc6H/xAAUAQEAAAAAAAAAAAAAAAAAAAAA/8QAFBEBAAAAAAAAAAAAAAAAAAAAAP/aAAwDAQACEQMRAD8AnEAAAAAOaptT+xNAoctGsty3LHerWMgIjnrUiK51TnNSpK2p+5DoY8eFKsiR5hyMhQ2q5znrU1jUStXOVcCIiYSo1sOmEam0/M2QdglmrzcFuLkQEVeTWmla1cvzVQJqvi6K9VN7uH7ovi6K9VN7uH7pW8AWQvi6K9VN7uH7ovi6K9VN7uH7pW8AWQvi6K9VN7uH7ovi6K9VN7uH7pW8AWQvi6K9VN7uH7ovi6K9VN7uH7pW8AWQvi6K9VN7uH7ovi6K9VN7uH7pW8AWQvi6K9VN7uH7ovi6K9VN7uH7pW8AWQvi6K9VN7uH7ovi6K9VN7uH7pW8AWQvi6K9VN7uH7ovi6K9VN7uH7pW8AWQvi6K9VN7uH7ovi6K9VN7uH7pW8AWQvi6K9VN7uH7ovi6K9VN7uH7pW8AWQvi6K9VN7uH7pJ0rHWZhwoytdDV7EdyIiIkRlaV8l6IqoipizlZ7SNCUpRPpPzaf6Gx6tiurTBFjV1w4fZgVy4/9qJnJStkUv5mydFaMyjvxRbJS0ePUuKGkVvNw17XIrl/tbpAksGEzADIAAAGqpPSGVotJzdlZ1f8uBDVUTEsR+JsNvzc6pP1AjC6ApysjCZRmQdVHmGo+OravwwMPJhLnRXKla4sCJmUgA/dZuy8zZ+Zm7Jzq1zExFWI7QleJqaERKkTQiIfhAAAAAAAAAAAAAAAAAAAAAAAAAHuDBiTDmQoKK6I9yNajcLnOVakREz1qeCXLn+hi2TmolIZtv8ApZP8MKvE+ZVMaf2NWvtc3QBKtGLEWOtV2HV04vJ5mEseZemFYkdUTlI2tcOGpiJnqTSV/sHZ2ZpLSKxdlZz/AJZiy0B9WNGN51iNhp8mtRE/Q7+6IphWstRmUdgSqPMclc/5cJf/AK+r+xSLrX+V6PbSl+K0C4aZgEzADIAAFcbfNOFs3N/wGUX/AEcg9eXUuCLNVVLWn9GFvaryW7atOG0JkIkWA5EsjMVw4CLh/Fg5USr+lFr7VbpKoOcr1VzsKrpxqBgAAAAAAAAAAAAAAAAAAAAAAAAAAfssRYuZs3MStjpJOVMTEVsNqZuUq1VroRMarmRFLWwmWPtXWGTlYYEhLVrVgWYjLjq0K+I79OV8iN7nqhLXc9SidataK6DLouLREjfP/on7/wBPy3Q1MUmostRqUdXDgVRo9WJYqp+CGv8Aa1Vd+9NAES2ZstNWdmJqyU+7lTMxEV7lzVrmRMyImBEzIiGytf5Xo9tKX4rTQG/tf5Xo9tKX4rQLhpmATMAMnmJEZBa6JEVGsaiqquWpGpjVVXMeiI7ftOVsTLso7IuVJqcZyoyp/JK4U5Ff9apV2I7SBE1s6mjqb2QjTcJV/wADC/yoDXYKoaY31ZlctbtOJMxyIAAAAAAAAAAAAAAAAAAAAAAAAAA2tGKPzNKZyTsTJ/8AJHiI1VqrSGzG6Ivya2tf0NUWHuf6FusTLRqQTreTMTrUbCrxtlUWvlfvciL2MaucDuLNT9jrXFiosaA1Gy0lARkJn/eJ/tYxasaucuFfmqlR52cjWQix5uady48aI6I9y43vcquc5e1VJUt/01Sy8zDo9JrXLSLuVFVKqokyqVVfsaqp2udoIkAG/tf5Xo9tKX4rTQG/tf5Xo9tKX4rQLhpmATMAPjOLNI1P8FyFiV/mqqN5OHQnYQ7SG0PZek01N2Vn5+GsePEVypzTlRjcTYbfx4mpUidh0tvGz1kqPWNl5qxEV0COs9DYroa1KrFhxlVveidxBX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O/vapzXoe6d6xe1TmvQ9071nAdKVMdfj+JPIdKVMdfj+JPIDv72qc16HunesXtU5r0PdO9ZwHSlTHX4/iTyHSlTHX4/iTyA7+9qnNeh7p3rF7VOa9D3TvWcB0pUx1+P4k8h0pUx1+P4k8gJDlrmuM18JZmdY6Aj05aMhKjnMrwo1VdgWolOmVIZWgdjJidYjW8xCSFAh/wArotXJhw0TQmNfk1SAqF2x6V2QsnYSUmp2M+BFn4DHtcqVPYsRqK1cGdMB2V0tMRWso9ARV5p7phytzOc1ICNcvYj3d6gQdMTEWafEjx1V0WI5XOc7G5yrWrl7VPmAAN/a/wAr0e2lL8VpoDf2v8r0e2lL8VoFw0zAJmAEW3ReSJbaMLhxyt5ZC6LyRLbRhcOOVvAAAAAAAAAAAAAAAAAAAAAAAAAAADf2v8r0e2lL8VpKV0x8OfVfbEW2v8r0e2lL8VpKV0x8OfVfbAQcAABv7X+V6PbSl+K00Bv7X+V6PbSl+K0C4aZgEzACLbovJEttGFw45W8shdF5IltowuHHK3gAAAAAAAAAAAAAAAAAAAAAAAAAABv7X+V6PbSl+K0lK6Y+HPqvtiLbX+V6PbSl+K0lK6Y+HPqvtgIOAAA39r/K9HtpS/FaaA39r/K9HtpS/FaBcNMwCZgBFt0XkiW2jC4ccreWQui8kS20YXDjlbwAAAAAAAAAAAAAAAAAAAAAAAAAAA39r/K9HtpS/FaSldMfDn1X2xFtr/K9HtpS/FaSldMfDn1X2wEHAAAb+1/lej20pfitNAb+1/lej20pfitAuGmYBMwAi26LyRLbRhcOOVvLIXReSJbaMLhxyt4AAAAAAAAAAAAAAAAAAAAAAAAAAAb+1/lej20pfitJSumPhz6r7Yi21/lej20pfitJSumPhz6r7YCDgAAN/a/yvR7aUvxWmgJYtAUO/i85Fs7NNrlpHBDrxPmVTAv7G4e1WAWKTMDIAiy6LyRLbRhcOOVvLIXReSJbaMLhxyt4AAAAAAAAAAAAAAAAAAAAAAAAAAAb+1/lej20pfitJSumPhz6r7Yi21/lej20pfitJSumPhz6r7YCDgAB9ZaWizj4UvLtV0aI9GNa3G56rUjU7VUuBQei8Kh8hJWKhVLEhs5URyfmR1wvf34E+SIQnc/0O/i05Fs9NNrlpHBDrxPmVTAv7G4e1zCxQAAARZdF5IltowuHHK3lkLovJEttGFw45W8AAAAAAAAAAAAAAAAAAAAAAAAAAAN/a/yvR7aUvxWkpXTHw59V9sRba/yvR7aUvxWkpXTHw59V9sBBx9ZWWizkSFLS7VdGivRjWtxveq1I1O1VPkSzc/UO/is3Fs9NJXLSP4YdeJ8yqY/2Nw9rmATbQii8Gh8hJWKhVK+GyuI5PzI64Xv78CfJEN6AAAAEWXReSJbaMLhxyt5ZC6LyRLbRhcOOVvAAAAAAAAAAAAAAAAAAAAAAAAAAADf2v8r0e2lL8VpKV0x8OfVfbEW2v8r0e2lL8VpKV0x8OfVfbAQnKy0WdiQpaXaro0V6Ma1uN71VERqdqqXBoTRiDQ+QkrEwqlfDZXEcn5kZcL39+BPkiEJ3P1Dv4rNxrPzSVy0j+GHXifMqmP8AY1a+1zCxIAAAAABFl0XkiW2jC4ccreWRuiWq6xMsiYf/ACMPF/645XDmn6F7gPIPXNP0L3Dmn6F7gPIPXNP0L3Dmn6F7gPIPXNP0L3Dmn6F7gPIPXNP0L3Dmn6F7gPIPXNP0L3Dmn6F7gPIPXNP0L3Dmn6F7gPIPXNP0L3Dmn6F7gPIPXNP0L3Dmn6F7gPIPXNP0L3Dmn6F7gPIPXNP0L3Dmn6F7gN7a/wAr0e2lL8VpK90bKxZ19FpaWaro0V8wxrUxveqyqI1O1VIqoBDell6PqqLlGX4rS0tlKMQrLz9hbLTFSssdDjqxq41jROZRr8X8rWO/VW6AM0KoxBohISViYNSuhsriOT8yMuF7+/F8kQ3gAAAAAAAMVGQBioVGQBioVGQBioVGQBioVGQBioVGQBioVGQBioVGQBioVGQBioVGQBioVGQBioyAAAAAAAA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0" name="Picture 10" descr="http://blog.beitnelly4u.com/wp-content/gallery/sqa/black-box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10714" t="14286" r="10713" b="10713"/>
          <a:stretch>
            <a:fillRect/>
          </a:stretch>
        </p:blipFill>
        <p:spPr bwMode="auto">
          <a:xfrm>
            <a:off x="7572364" y="5357802"/>
            <a:ext cx="1571636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img1.russianfood.com/dycontent/images/big_42157.jpg"/>
          <p:cNvPicPr>
            <a:picLocks noChangeAspect="1" noChangeArrowheads="1"/>
          </p:cNvPicPr>
          <p:nvPr/>
        </p:nvPicPr>
        <p:blipFill>
          <a:blip r:embed="rId2"/>
          <a:srcRect r="6389" b="5952"/>
          <a:stretch>
            <a:fillRect/>
          </a:stretch>
        </p:blipFill>
        <p:spPr bwMode="auto">
          <a:xfrm>
            <a:off x="0" y="2343127"/>
            <a:ext cx="6000760" cy="4514873"/>
          </a:xfrm>
          <a:prstGeom prst="rect">
            <a:avLst/>
          </a:prstGeom>
          <a:noFill/>
        </p:spPr>
      </p:pic>
      <p:pic>
        <p:nvPicPr>
          <p:cNvPr id="26626" name="Picture 2" descr="http://zhenskij-sajt-katerina.ru/wp-content/uploads/2011/06/lavrovyj-list-pri-beremennosti-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0"/>
            <a:ext cx="4429124" cy="3024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«Из опыта работы»…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Верно ли, что этанол взаимодействует со всеми веществами:</a:t>
            </a:r>
          </a:p>
          <a:p>
            <a:pPr>
              <a:buNone/>
            </a:pPr>
            <a:r>
              <a:rPr lang="ru-RU" dirty="0" smtClean="0"/>
              <a:t>1)метанолом                           3) серной кислотой</a:t>
            </a:r>
          </a:p>
          <a:p>
            <a:pPr>
              <a:buNone/>
            </a:pPr>
            <a:r>
              <a:rPr lang="ru-RU" dirty="0" smtClean="0"/>
              <a:t>2)</a:t>
            </a:r>
            <a:r>
              <a:rPr lang="ru-RU" dirty="0" err="1" smtClean="0"/>
              <a:t>йодоводородом</a:t>
            </a:r>
            <a:r>
              <a:rPr lang="ru-RU" dirty="0" smtClean="0"/>
              <a:t>                   4) кальцием     </a:t>
            </a: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Установите верный ответ, отметив нужную цифру в колбе, и  подтвердите его  опытным путем </a:t>
            </a:r>
          </a:p>
        </p:txBody>
      </p:sp>
      <p:sp>
        <p:nvSpPr>
          <p:cNvPr id="27650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43834" y="5643578"/>
            <a:ext cx="914400" cy="9144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7858148" y="5214950"/>
            <a:ext cx="393700" cy="552450"/>
          </a:xfrm>
          <a:prstGeom prst="can">
            <a:avLst>
              <a:gd name="adj" fmla="val 29551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«Из опыта работы»…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В отличие от кетонов, альдегиды:</a:t>
            </a:r>
          </a:p>
          <a:p>
            <a:pPr>
              <a:buNone/>
            </a:pPr>
            <a:r>
              <a:rPr lang="ru-RU" dirty="0" smtClean="0"/>
              <a:t>1) подвергаются гидролизу                  </a:t>
            </a:r>
          </a:p>
          <a:p>
            <a:pPr>
              <a:buNone/>
            </a:pPr>
            <a:r>
              <a:rPr lang="ru-RU" dirty="0" smtClean="0"/>
              <a:t>2) восстанавливаются водородом в спирты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негорючи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вступают в реакцию серебряного зеркала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Установите верный ответ, отметив нужную цифру в колбе, и  подтвердите его  опытным путем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643834" y="5643578"/>
            <a:ext cx="914400" cy="9144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7929586" y="5214950"/>
            <a:ext cx="393700" cy="552450"/>
          </a:xfrm>
          <a:prstGeom prst="can">
            <a:avLst>
              <a:gd name="adj" fmla="val 29551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«Из опыта работы»…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Уксусная кислота реагирует с каждым из двух веществ:</a:t>
            </a:r>
          </a:p>
          <a:p>
            <a:pPr>
              <a:buNone/>
            </a:pPr>
            <a:r>
              <a:rPr lang="ru-RU" dirty="0" smtClean="0"/>
              <a:t>1) метанол и серебро;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гидроксид</a:t>
            </a:r>
            <a:r>
              <a:rPr lang="ru-RU" dirty="0" smtClean="0"/>
              <a:t> меди(II) и метанол;</a:t>
            </a:r>
          </a:p>
          <a:p>
            <a:pPr>
              <a:buNone/>
            </a:pPr>
            <a:r>
              <a:rPr lang="ru-RU" dirty="0" smtClean="0"/>
              <a:t>3) серебро и </a:t>
            </a:r>
            <a:r>
              <a:rPr lang="ru-RU" dirty="0" err="1" smtClean="0"/>
              <a:t>гидроксид</a:t>
            </a:r>
            <a:r>
              <a:rPr lang="ru-RU" dirty="0" smtClean="0"/>
              <a:t> меди(II);</a:t>
            </a:r>
          </a:p>
          <a:p>
            <a:pPr>
              <a:buNone/>
            </a:pPr>
            <a:r>
              <a:rPr lang="ru-RU" dirty="0" smtClean="0"/>
              <a:t>4) магний и серебро</a:t>
            </a: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Установите верный ответ, отметив нужную цифру в колбе, и  подтвердите его  опытным путем </a:t>
            </a:r>
          </a:p>
          <a:p>
            <a:endParaRPr lang="ru-RU" dirty="0"/>
          </a:p>
        </p:txBody>
      </p:sp>
      <p:sp>
        <p:nvSpPr>
          <p:cNvPr id="4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29600" y="5786454"/>
            <a:ext cx="914400" cy="9144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8501090" y="5357826"/>
            <a:ext cx="393700" cy="552450"/>
          </a:xfrm>
          <a:prstGeom prst="can">
            <a:avLst>
              <a:gd name="adj" fmla="val 29551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«Из опыта работы»…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Химическая реакция, в результате которой из жиров получаются мыла относится именно к этому типу гидролиза:</a:t>
            </a:r>
          </a:p>
          <a:p>
            <a:pPr>
              <a:buNone/>
            </a:pPr>
            <a:r>
              <a:rPr lang="ru-RU" dirty="0" smtClean="0"/>
              <a:t> 1)ферментативный                                           </a:t>
            </a:r>
          </a:p>
          <a:p>
            <a:pPr>
              <a:buNone/>
            </a:pPr>
            <a:r>
              <a:rPr lang="ru-RU" dirty="0" smtClean="0"/>
              <a:t> 2) щелочной</a:t>
            </a:r>
          </a:p>
          <a:p>
            <a:pPr>
              <a:buNone/>
            </a:pPr>
            <a:r>
              <a:rPr lang="ru-RU" dirty="0" smtClean="0"/>
              <a:t> 3)водный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4) кислотный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Установите верный ответ, отметив нужную цифру в колбе, и  подтвердите его  опытным путем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Oval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229600" y="5786454"/>
            <a:ext cx="914400" cy="914400"/>
          </a:xfrm>
          <a:prstGeom prst="ellipse">
            <a:avLst/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8501090" y="5357826"/>
            <a:ext cx="393700" cy="552450"/>
          </a:xfrm>
          <a:prstGeom prst="can">
            <a:avLst>
              <a:gd name="adj" fmla="val 29551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ЗАоблачный</a:t>
            </a:r>
            <a:r>
              <a:rPr lang="ru-RU" dirty="0" smtClean="0"/>
              <a:t> вопрос 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Какое вещество является качественным реагентом на  одноатомные спирты?  </a:t>
            </a:r>
          </a:p>
          <a:p>
            <a:pPr marL="651510" indent="-514350">
              <a:buNone/>
            </a:pPr>
            <a:r>
              <a:rPr lang="ru-RU" dirty="0" smtClean="0"/>
              <a:t>1)</a:t>
            </a:r>
            <a:r>
              <a:rPr lang="ru-RU" dirty="0" err="1" smtClean="0"/>
              <a:t>гидроксид</a:t>
            </a:r>
            <a:r>
              <a:rPr lang="ru-RU" dirty="0" smtClean="0"/>
              <a:t> меди                                              </a:t>
            </a:r>
          </a:p>
          <a:p>
            <a:pPr marL="651510" indent="-514350">
              <a:buNone/>
            </a:pPr>
            <a:r>
              <a:rPr lang="ru-RU" dirty="0" smtClean="0"/>
              <a:t>2) аммиачный </a:t>
            </a:r>
            <a:r>
              <a:rPr lang="ru-RU" dirty="0" err="1" smtClean="0"/>
              <a:t>р-р</a:t>
            </a:r>
            <a:r>
              <a:rPr lang="ru-RU" dirty="0" smtClean="0"/>
              <a:t> оксида серебра</a:t>
            </a:r>
          </a:p>
          <a:p>
            <a:pPr>
              <a:buNone/>
            </a:pPr>
            <a:r>
              <a:rPr lang="ru-RU" dirty="0" smtClean="0"/>
              <a:t>3) оксид меди                                                     </a:t>
            </a:r>
          </a:p>
          <a:p>
            <a:pPr>
              <a:buNone/>
            </a:pPr>
            <a:r>
              <a:rPr lang="ru-RU" dirty="0" smtClean="0"/>
              <a:t>4) раствор йода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Необходимо указать на облачке выбранный вами реагент и с помощью него определить, в какой пробирке находится правильный реагент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28674" name="AutoShap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86512" y="2357430"/>
            <a:ext cx="2508250" cy="1276350"/>
          </a:xfrm>
          <a:prstGeom prst="cloudCallout">
            <a:avLst>
              <a:gd name="adj1" fmla="val -65361"/>
              <a:gd name="adj2" fmla="val 503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chemeClr val="bg1"/>
                  </a:solidFill>
                </a:ln>
              </a:rPr>
              <a:t>Приветствие</a:t>
            </a:r>
            <a:endParaRPr lang="ru-RU" dirty="0">
              <a:ln w="6350"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Интересный урок будет у нас,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К нему готовился весь класс.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Чтоб получить оценку 5,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Надо знанья доказать.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Ведь уменье рассуждать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На ЕГЭ вам применять.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И, веря в каждого из вас,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 marL="45720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FFFF66"/>
                </a:solidFill>
                <a:ea typeface="Times New Roman"/>
              </a:rPr>
              <a:t>Душой болею я сейчас.</a:t>
            </a:r>
            <a:endParaRPr lang="ru-RU" sz="1600" dirty="0" smtClean="0">
              <a:solidFill>
                <a:srgbClr val="FFFF66"/>
              </a:solidFill>
              <a:latin typeface="Tahoma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ЗАоблачный</a:t>
            </a:r>
            <a:r>
              <a:rPr lang="ru-RU" dirty="0" smtClean="0"/>
              <a:t> вопрос 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543956" cy="50435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Черный ящик. В ящике находится предмет, который радует всех, особенно детей, только раз в  конце уходящего года, становясь изящным украшением большого зеленого чуда. Угадайте, что это за предмет, если известно, что при его производстве используется «драгоценная» реакция: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1) CH</a:t>
            </a:r>
            <a:r>
              <a:rPr lang="ru-RU" baseline="-25000" dirty="0" smtClean="0"/>
              <a:t>3</a:t>
            </a:r>
            <a:r>
              <a:rPr lang="ru-RU" dirty="0" smtClean="0"/>
              <a:t>-OH + Na</a:t>
            </a:r>
            <a:r>
              <a:rPr lang="ru-RU" baseline="-25000" dirty="0" smtClean="0"/>
              <a:t>2</a:t>
            </a:r>
            <a:r>
              <a:rPr lang="ru-RU" dirty="0" smtClean="0"/>
              <a:t>CO</a:t>
            </a:r>
            <a:r>
              <a:rPr lang="ru-RU" baseline="-25000" dirty="0" smtClean="0"/>
              <a:t>3</a:t>
            </a:r>
            <a:r>
              <a:rPr lang="ru-RU" dirty="0" smtClean="0"/>
              <a:t>                        3) CH</a:t>
            </a:r>
            <a:r>
              <a:rPr lang="ru-RU" baseline="-25000" dirty="0" smtClean="0"/>
              <a:t>3</a:t>
            </a:r>
            <a:r>
              <a:rPr lang="ru-RU" dirty="0" smtClean="0"/>
              <a:t>COOH + </a:t>
            </a:r>
            <a:r>
              <a:rPr lang="ru-RU" dirty="0" err="1" smtClean="0"/>
              <a:t>Mg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2) CH</a:t>
            </a:r>
            <a:r>
              <a:rPr lang="en-US" baseline="-25000" dirty="0" smtClean="0"/>
              <a:t>3</a:t>
            </a:r>
            <a:r>
              <a:rPr lang="en-US" dirty="0" smtClean="0"/>
              <a:t>-COH + Ag</a:t>
            </a:r>
            <a:r>
              <a:rPr lang="en-US" baseline="-25000" dirty="0" smtClean="0"/>
              <a:t>2</a:t>
            </a:r>
            <a:r>
              <a:rPr lang="en-US" dirty="0" smtClean="0"/>
              <a:t>O                       4) </a:t>
            </a:r>
            <a:r>
              <a:rPr lang="ru-RU" dirty="0" smtClean="0"/>
              <a:t>НСОН</a:t>
            </a:r>
            <a:r>
              <a:rPr lang="en-US" dirty="0" smtClean="0"/>
              <a:t> + Cu(OH)</a:t>
            </a:r>
            <a:r>
              <a:rPr lang="en-US" baseline="-25000" dirty="0" smtClean="0"/>
              <a:t>2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Необходимо указать на облачке выбранный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вами реагент и с помощью него определить,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в какой пробирке находится правильный реагент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Picture 10" descr="http://blog.beitnelly4u.com/wp-content/gallery/sqa/black-box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10714" t="14286" r="10713" b="10713"/>
          <a:stretch>
            <a:fillRect/>
          </a:stretch>
        </p:blipFill>
        <p:spPr bwMode="auto">
          <a:xfrm>
            <a:off x="7643834" y="5357802"/>
            <a:ext cx="1500166" cy="1431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torange.ru/photo/7/13/%D0%A0%D0%B5%D1%82%D1%80%D0%BE-%D0%B5%D0%BB%D0%BE%D1%87%D0%BD%D0%B0%D1%8F-%D0%B8%D0%B3%D1%80%D1%83%D1%88%D0%BA%D0%B0-1292849763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6473845" cy="43158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3" name="AutoShape 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35750" y="5286388"/>
            <a:ext cx="2508250" cy="1276350"/>
          </a:xfrm>
          <a:prstGeom prst="cloudCallout">
            <a:avLst>
              <a:gd name="adj1" fmla="val -65361"/>
              <a:gd name="adj2" fmla="val 503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ЗАоблачный</a:t>
            </a:r>
            <a:r>
              <a:rPr lang="ru-RU" dirty="0" smtClean="0"/>
              <a:t> вопрос 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Карбоновые кислоты можно распознать с помощью:</a:t>
            </a:r>
          </a:p>
          <a:p>
            <a:pPr lvl="0">
              <a:buNone/>
            </a:pPr>
            <a:r>
              <a:rPr lang="ru-RU" dirty="0" smtClean="0"/>
              <a:t>1) Аммиачного раствора оксида серебра</a:t>
            </a:r>
          </a:p>
          <a:p>
            <a:pPr lvl="0">
              <a:buNone/>
            </a:pPr>
            <a:r>
              <a:rPr lang="ru-RU" dirty="0" smtClean="0"/>
              <a:t>2) Раствора хлорида железа(III)</a:t>
            </a:r>
          </a:p>
          <a:p>
            <a:pPr lvl="0">
              <a:buNone/>
            </a:pPr>
            <a:r>
              <a:rPr lang="ru-RU" dirty="0" smtClean="0"/>
              <a:t>3) Бромной воды</a:t>
            </a:r>
          </a:p>
          <a:p>
            <a:pPr lvl="0">
              <a:buNone/>
            </a:pPr>
            <a:r>
              <a:rPr lang="ru-RU" dirty="0" smtClean="0"/>
              <a:t>4) Лакмуса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Необходимо указать на облачке выбранный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вами реагент и с помощью него определить,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в какой пробирке находится правильный реагент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AutoShap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429388" y="3000372"/>
            <a:ext cx="2508250" cy="1276350"/>
          </a:xfrm>
          <a:prstGeom prst="cloudCallout">
            <a:avLst>
              <a:gd name="adj1" fmla="val -65361"/>
              <a:gd name="adj2" fmla="val 503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ЗАоблачный</a:t>
            </a:r>
            <a:r>
              <a:rPr lang="ru-RU" dirty="0" smtClean="0"/>
              <a:t> вопрос »…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Какой из жиров растительного происхождения является твердым?</a:t>
            </a:r>
          </a:p>
          <a:p>
            <a:pPr>
              <a:buNone/>
            </a:pPr>
            <a:r>
              <a:rPr lang="ru-RU" dirty="0" smtClean="0"/>
              <a:t>1) подсолнечное масло</a:t>
            </a:r>
          </a:p>
          <a:p>
            <a:pPr>
              <a:buNone/>
            </a:pPr>
            <a:r>
              <a:rPr lang="ru-RU" dirty="0" smtClean="0"/>
              <a:t>2) кокосовое масло     </a:t>
            </a:r>
          </a:p>
          <a:p>
            <a:pPr>
              <a:buNone/>
            </a:pPr>
            <a:r>
              <a:rPr lang="ru-RU" dirty="0" smtClean="0"/>
              <a:t>3)  кукурузное масло     </a:t>
            </a:r>
          </a:p>
          <a:p>
            <a:pPr>
              <a:buNone/>
            </a:pPr>
            <a:r>
              <a:rPr lang="ru-RU" dirty="0" smtClean="0"/>
              <a:t>4) оливковое масло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Необходимо указать на облачке выбранный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вами правильный ответ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AutoShap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429388" y="3000372"/>
            <a:ext cx="2508250" cy="1276350"/>
          </a:xfrm>
          <a:prstGeom prst="cloudCallout">
            <a:avLst>
              <a:gd name="adj1" fmla="val -65361"/>
              <a:gd name="adj2" fmla="val 503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«Химическая эстафета»</a:t>
            </a:r>
            <a:endParaRPr lang="ru-RU" dirty="0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57158" y="1357298"/>
            <a:ext cx="1587503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071670" y="1357298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929058" y="1357298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– NH – 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786446" y="1357298"/>
            <a:ext cx="1714512" cy="11430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(О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Na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)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57158" y="2786058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143108" y="2786058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Cl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3929058" y="2786058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786446" y="2786058"/>
            <a:ext cx="1714512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(ОН)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85720" y="4214818"/>
            <a:ext cx="85725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chemeClr val="bg1"/>
                </a:solidFill>
              </a:rPr>
              <a:t>Из  карточек с приведенными органическими веществами необходимо собрать цепочку превращений органических веществ, представив не менее 4 уравнений реакций при ее осуществлении</a:t>
            </a:r>
          </a:p>
        </p:txBody>
      </p:sp>
      <p:sp>
        <p:nvSpPr>
          <p:cNvPr id="13" name="Улыбающееся лицо 12">
            <a:hlinkClick r:id="rId2" action="ppaction://hlinksldjump"/>
          </p:cNvPr>
          <p:cNvSpPr/>
          <p:nvPr/>
        </p:nvSpPr>
        <p:spPr>
          <a:xfrm>
            <a:off x="8215338" y="6000768"/>
            <a:ext cx="642942" cy="571504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«Химическая эстафета»</a:t>
            </a:r>
            <a:endParaRPr lang="ru-RU" dirty="0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85720" y="1214422"/>
            <a:ext cx="1714512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6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285984" y="1214422"/>
            <a:ext cx="1785950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7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-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NH</a:t>
            </a:r>
            <a:r>
              <a:rPr kumimoji="0" lang="en-US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4357686" y="1214422"/>
            <a:ext cx="1928826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(CH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)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CH-O-CH(CH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)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643702" y="1214422"/>
            <a:ext cx="1785950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7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OH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57158" y="2857496"/>
            <a:ext cx="1785950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2285984" y="2857496"/>
            <a:ext cx="1857388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СН-(ОН)-СН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4429124" y="2857496"/>
            <a:ext cx="1785950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С-ОН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6572264" y="2786058"/>
            <a:ext cx="1785950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8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8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688" y="4357694"/>
            <a:ext cx="885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prstClr val="black"/>
                </a:solidFill>
              </a:rPr>
              <a:t>Из  карточек с приведенными органическими веществами необходимо собрать цепочку превращений органических веществ, представив не менее 4 уравнений реакций при ее осуществлении</a:t>
            </a:r>
          </a:p>
        </p:txBody>
      </p:sp>
      <p:sp>
        <p:nvSpPr>
          <p:cNvPr id="13" name="Улыбающееся лицо 12">
            <a:hlinkClick r:id="rId2" action="ppaction://hlinksldjump"/>
          </p:cNvPr>
          <p:cNvSpPr/>
          <p:nvPr/>
        </p:nvSpPr>
        <p:spPr>
          <a:xfrm>
            <a:off x="8286776" y="6072206"/>
            <a:ext cx="642942" cy="571504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«Химическая эстафета»</a:t>
            </a:r>
            <a:endParaRPr lang="ru-RU" dirty="0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42910" y="1571612"/>
            <a:ext cx="1571636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8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18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571736" y="1571612"/>
            <a:ext cx="1571636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500562" y="1571612"/>
            <a:ext cx="1571636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6500826" y="1571612"/>
            <a:ext cx="1571636" cy="1285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НСООН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642910" y="3214686"/>
            <a:ext cx="1571636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571736" y="3214686"/>
            <a:ext cx="1643074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CаС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4500562" y="3214686"/>
            <a:ext cx="1714512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НСООC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500826" y="3214686"/>
            <a:ext cx="1643074" cy="1357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688" y="4786322"/>
            <a:ext cx="885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prstClr val="black"/>
                </a:solidFill>
              </a:rPr>
              <a:t>Из  карточек с приведенными органическими веществами необходимо собрать цепочку превращений органических веществ, представив не менее 4 уравнений реакций при ее осуществлении</a:t>
            </a:r>
          </a:p>
        </p:txBody>
      </p:sp>
      <p:sp>
        <p:nvSpPr>
          <p:cNvPr id="12" name="Улыбающееся лицо 11">
            <a:hlinkClick r:id="rId2" action="ppaction://hlinksldjump"/>
          </p:cNvPr>
          <p:cNvSpPr/>
          <p:nvPr/>
        </p:nvSpPr>
        <p:spPr>
          <a:xfrm>
            <a:off x="8501058" y="6143644"/>
            <a:ext cx="642942" cy="571504"/>
          </a:xfrm>
          <a:prstGeom prst="smileyFace">
            <a:avLst>
              <a:gd name="adj" fmla="val 465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«Химическая эстафета»</a:t>
            </a:r>
            <a:endParaRPr lang="ru-RU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42910" y="1571612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COH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714612" y="1571612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C2H2</a:t>
            </a: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4714876" y="1571612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C2H5С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l</a:t>
            </a: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643702" y="1571612"/>
            <a:ext cx="2071702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CH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COOC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H</a:t>
            </a:r>
            <a:r>
              <a:rPr kumimoji="0" lang="en-US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42910" y="3071810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CH4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2643174" y="3071810"/>
            <a:ext cx="1714512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</a:rPr>
              <a:t>CH3COOH</a:t>
            </a: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4714876" y="3071810"/>
            <a:ext cx="1643074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C2H5ОН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6643702" y="3071810"/>
            <a:ext cx="2071702" cy="12144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С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2400" b="0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10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688" y="4572008"/>
            <a:ext cx="885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prstClr val="black"/>
                </a:solidFill>
              </a:rPr>
              <a:t>Из  карточек с приведенными органическими веществами необходимо собрать цепочку превращений органических веществ, представив не менее 4 уравнений реакций при ее осуществлении</a:t>
            </a:r>
          </a:p>
        </p:txBody>
      </p:sp>
      <p:sp>
        <p:nvSpPr>
          <p:cNvPr id="12" name="Улыбающееся лицо 11">
            <a:hlinkClick r:id="rId2" action="ppaction://hlinksldjump"/>
          </p:cNvPr>
          <p:cNvSpPr/>
          <p:nvPr/>
        </p:nvSpPr>
        <p:spPr>
          <a:xfrm>
            <a:off x="8501058" y="6143644"/>
            <a:ext cx="642942" cy="571504"/>
          </a:xfrm>
          <a:prstGeom prst="smileyFace">
            <a:avLst>
              <a:gd name="adj" fmla="val 465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«Маска, я тебя знаю»…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57158" y="1214422"/>
            <a:ext cx="77867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66"/>
                </a:solidFill>
                <a:effectLst/>
                <a:ea typeface="Times New Roman" pitchFamily="18" charset="0"/>
                <a:cs typeface="Times New Roman" pitchFamily="18" charset="0"/>
              </a:rPr>
              <a:t>При сгорании 7,2 г вещества образовалось 9,9 г углекислого газа и 8,1 г воды. Плотность паров этого вещества по водороду равна 16.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66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 молекулярную формулу вещества и дайте ему название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0963" name="AutoShape 3" descr="data:image/jpeg;base64,/9j/4AAQSkZJRgABAQAAAQABAAD/2wCEAAkGBhISERUSExQVFRUWGBkYGBcYFxgbGxgaGBgbFxwZGB8YHSYeGiAkHRoXIC8iJCcqLCwsGiAyNTIqNSYrLCkBCQoKDgwOGg8PGjQlHyQ0KjI1LDQsLC81KTAsLCwtNCwxLyktLCwsNCosLCwsLCwsLCwvLCwsLDQsLCwsLCwsLP/AABEIAM4A9AMBIgACEQEDEQH/xAAcAAACAwADAQAAAAAAAAAAAAAABgQFBwIDCAH/xABEEAACAQIEAwYDBQcCBAUFAAABAhEAAwQSITEFBkEHEyJRYXEygZEUQlKhsSNiwdHh8PFygggVM6JDg5Ky0hYXNFNj/8QAGgEAAgMBAQAAAAAAAAAAAAAAAAQCAwUBBv/EADERAAIBAgQDBgYDAQEBAAAAAAECAAMRBBIhMRNBUQUiYXGx8IGRocHh8SMy0UIzFP/aAAwDAQACEQMRAD8A3GiiiiEKKKKIQoooohCiiiiEKKq+LcyWMPo7S34F1b5+Q9TFYjz9224q47WcG3cW1kG4urP08LEaD1GvrUOIt7CWii5Ga2k9BUV4/s87Y9WzLi8Tm8++ufnLU98r9v2LskLi1XEJ1YAJcA+Xhb2IE+ddzTppHlPQtFVHLXNeGx9rvMPcDRGZTo6E9HU6jr6HoTU7ieNFmy90x4FJgmJIGg+ZgfOgsALnaVWN7TOea+1G5Yxpt247m0clzwyzN94g9Mp0A6kGdxDVh+N94qst2Q6hlIX4gRMjXy1jcVmP/IGZSXClySTqYJJk6kA7mmLlRrqWxhWKaMWtk5wQJzFQR1HjI9D1ANeRxGNaqSVYjwvymwcMEUaRruY99fHcMAyAja9NOhgg6f0qIOIFlJL3FP7yMCOuxEdP70r7h7l3O57y26y0KZUrEaHQxHUHb5gLIa7cIMLbO8eNh7T4Pas9qtQ7sfnIgAcpdcFcmypLZj4tYj7x6em3yqdUThZm0NCN9DvuaVu0btHt8Nt5Ei5iXEpb6KNs9yNl8hu31I9vhm/gQnoPSZpQvUIXrGDjfM+EwYBxN+3ZzfDnYAn2G5+Q0qbhMbbuqHturqdmVgR9RXjzj3Eb2JutfxFxrlxzqx/QdAB0A0FMfKfMd61aUo7oyErKmDA1A0GuhA18q7UrZFzWvGaWDLvkvYz1PRWOcG7YcRbgX1W6PP4W+o0P0+dPXB+0nA34Hed0x6XNP+74fzoTE0352nK2Br0tStx1GsaaK427gYAggg7Eag+1cqYiUKKKKIQoooohCiiiiEKKKKIQoooohCiivhNEJVce5kt4UeKWYiQo/iTtWd8a59xF4lUzIu2VAZOk6kanSofMfGnxFzPMK7MEB6qvWPID9es6LD8SC3CV1MkjcST5CDpr57SNjWPXxDMbA2E9LhuzVUXfeQea+LvaU29nuaZvJSNYIMa+fvSFdnz/AIf0ph4zie8Zi2pOg32GgOnT+dVWJwAnRteoMf43pjDlUW0TxLcRiRK4zFd+GUEmflXUZmDVzwvAlrbOATE9NhtrH8aZqNlEow9PO8kcG47fweJXEYdyLikydYdZ+FxpKkbj6QQDW/WudrXEcCrWjlcsBdt6E2yBMeoJAIbqPUEDCsHw3MdvyrWuQuWkXCZyWDXHY+FivhBCgaHfwnXfxGsbHYvLRZBz0jDURnDtOdvCMsg3Hk7PppPSIy7+nWpdjCMrBhdIgEkkLAIEg7aieh6dakYvhCRlLsSNQWbqTOsQSOkVEv8ACrjaFpBkESygjcTH/pPmPpXmA2t7/SN3DCWHDsGh8WoMFbin8SgqTPzYgxBDT5RMv5swzXtCZAKr0g6EQdIJn970FKf/ADCygC99cQeIDxnwwYIkgxBB0J6N0Gky6ofRr92DOhNsiSNCJTQiJEbQek1awN7k/SLlJZ8f53tcKwO/eXSzJZtmfEQAZPUImYfkBuK89XeLXMRee9fYu9xizMepPT0EQABoAB5VZdpbzxG8QSQMoGpPwqF0n2pat3IP9+1ezod6gvkPSLUrU6hMtruEDWyF2G399NP0rs5duEZ1g6lTH1o4XeE6/wCPWpeBsotxm0iJgmBofu7z16VU57pUzVSneorCWX2W7GbYKob2WYmu03jcaCPEFPQIdPxTv01rqsY/LBGhk9BEgyB7bH0/XofFJrMsSfPSdPIieu5P807TUWmFFppvZJcbvoztGS4SmuXRlAPkT6+sVrFZP2J8PbPiLrKFhUQR1zEsf/av1rWK18KLU55PtIAYggcrQooopmZ0KKKKIQoooohCiiiiEKKKKIQqt5jxws4W9c0kW2gTEmCAPrFWF24FBJ2FInPWLL4W6HmWXwW4mMrA5jG2nrGvnsji8WKICjc+7xnDUuI4vtcTO8VxIOFaCuSZUEfeC6r1kxtrAE7k1VcRe0od0csQpga+QCgH0PnGwjeuGIwbiMwgROhmfI6E9Ki8QVVTXfSfzO3y/KswG5F566swWkRzsZRixEs0ztH6ARXbYw4UFjAnoOnkPU1xXxSzgZegO49TpXYpAGY+FRqB5D+dNknaYFpJwnLy4hxbZodg2U6bgEhdtRoBHvVvwzgFyypw1wZXPiDRKsC2WQdD94dP0ipfJloM7XMozKsLMbkzofYUx4rCq6wwRiDLuRMGIgDc9BHQR12zqmMKVOG23pHKCBe91iUthwQFUhmbKBqZlsoHyIbXfQVteHwNtLS21tZlAAMhNSBlkgmZ0rLuU8O3263YdSrqzMYkiArMHBJ8wsHrPoZ1yzgQdW8R01MyNNQOgHoAPXzpHtBgWCjpedxTC4tK21g7auzhCJBEFRHnA6/w+gimxeFw4n/qAa7LcOX7xB0Omux8o6QGh8CqmQu/lpVXewrRs+8EZgTHzGv661kZiDvIowMROK3rIZ1zyrnP8RBYwAdzM5l6R/ONbxNtSFFx1BJj9o8T5DMSBE6f0q65rwayI7wMsgAwVcRPhIMjqdfWk/E4W9buBLvgmNDB3GbpW1hxxEveRawMW+biDfzAk5gTJJJJzE6zudapjFX/ADck5GzKSCywND57UvAV6TDG9JYg47xk1GiDVphr0zOsCB9Sf41GwWANxRlBJ0n0BMZj5CmG1y29pTnIJGUED7swRr1Og9Pel61VF0J1m1hwQVv4SvW5MAnTX1jQD9Kk37Fs7OBuIEbRpMmPT6+dcBhVnViB6g9faomQSNtflH1qi1zoZp1KZuCDL/Cc8YzBWzZwtxFUsHdhbUsZUAgFsw2A/OrG1zxxDwOuKvFm2BIK5uilYjUmIjpSTc0JI2J29SQBHpTxyRwNrlrOYXK37LMNCwM6wJgE9PI7QTRXqmlTBvtPNOA9RidbzdOD8S762CdHEB18mj9Kn0l4LFMri8ghvhdPMAkQfSdQfb2puwuKW4oddj9R6HyIprs/GjEpZv7Df/Zm16PDNxtO6iiitOLwoooohCiioHHeOWcHYfEX2y27Yk+Z6BVHUkwAPWiEn0V5549/xA453Iw1u3YtzpmXO59SScvyA+ZrpwPblxQfE1l418Vrp/sIqBcCXpQdtBPRbrII86TOYMHltX00Z3S4TO4EEyBHwrp7n1NJXC+3y8Qe+w1poH3HZNfZg1XidrGBxLC3ke3cuQpLBchnQBnB03OpEa1ldoItVQ67r6RyhQrUmzFdIiXMFddQ7fBqIUKBIOzBQN/3qqeLYU5VLfiJifwjf/uNNmEU7pbyliyDMEM7SBPi0B1MDdfOqvnPDA91J0IdnmDMtGpgA7SfP0pdR/1PQ4w9z31iZdsZlnNoIO2mnU0WiG8RIgbe/mZ6+VSL9nOIUiJkx6e3T0r5vBgmPhnrpv8A1q7NpMW2sauVUZbRcZczN1gZV099SQdf5U04OyxEsmfU5VC+EH8TsRIPtr+tUuDW1Zt20e4qAxqdSWiWfKNTG8RoBPkKrMdzDjUuotu1fW3ly2rZR87k652OTWdYAmBrvqMXgPiXJXbrHb5RYbjxjquNtW8WM7K+JykKqrARGP32OgBMRm6kxuaubPH7LXe4bFWVukx3aXEzz5akmfQAHX2pCHZjiMRb7wWvs1wnMxuXjcze4hiCNYOYETt5c+K8hY+zaS5bCm9bEd5ZYqzJEREAkjpqZkjWRFx7OSw7xv8AD06fGKlw5sSP89+U02zlYGFeR1cMC2nm3TXb3qss/ZrpK2xaYqNe7cSokeQ12/KsqPMeOud3h7V+87XQitbaDqTlZek5iCIJjKHJMCak8U4NjODuLzpah5gqXOUmGJSGEMArGCCGAMkmKiOyXZSS2vL8xfjhGtNFxHDUueF0uqBJnMAATA0KtqfLTQz88w4ti7NuzjBiEZsRcJW0wkFCHEDSBEE6RqfepFvtMxK3pvOxQAALbEKZEM0sGZ/SWEetUvH1N279sOa4ra5XU2ym2sKQWiIzeLafFFWYLB1KL/yHQ+fy+MYcllt9xO3mPBh8Cl376uuYTsGBjcA+QO4kVW8s8nnEPNxu7UQcv336woO2g3NXPD8aoRrwS09vwgp4y1s7gtPhYAqCGAO33davuE4y3fAKXJuh2MgDYl2II2IK5vYmr3r1cPTKr136e/1OhQzazpwNm3ahbYAtnwx5EaENOpnYzrPlUfGWyLRynwkrlk6+HwQZ1Ow1nzmuzik95ckEKXht5iNx+sj+FV924z2soGo8emvxnf3+L2ilKalmDeUbokCot5U4hSzaAHT12HWh7C5SdPPpI6R9a53rJQNJAAA/9W8fn+kxUJrDESJzNBX110+RrUA8ZoYtyELCS+XuDnEX1s6hZkvvC+X+rQgfXzrUbFg2GFsJ+wgRJnKQDt11OXTzJM71XcD4AiWVtHS4DnuQdS2oBH7o1j29TV5Yv691d1JkgkaMsjeNAdt4nptWPisRxWsNvesxFWwnY7FSHRlAynXTKRuqtGmUy5zbjNOs6X/AuJEMGUHK8Bk0kEErmEe3zA9qXsJwbEOWt2gGRjAkx3YAAEk7gxsNffWnrhHAks+I+K6VVWfzy/5PrrV2AwlZ6gqIbAc/t4xfEVEC2O8s6KKK9dMmFFFFEIVh3b/zGbiJhrZ8CXBnjq2VtPl+s1q3NvHRhrBIIDtIX082+X6xXn3nU5rBY6kOG+sqSfmRS1WrZwgj+Gw+dGqHltETNUzDCZO397VGw2HLuqLuxgfOmHh3LrN4BcAJ1+E7befziq61RUHeMaw++u0h2Laj4pPt/irKxZDQApE+h/Xqal2uSbxTOLy5QCRIYbE+XoJ+dcrfKmIENn6gDVgTPlI0+flSD4ikf+ppU2VRa0sbXHSqrbLTkhljcGAGHmBufp1FfOJ4032Vp0VdQAQSZJg+nT1AAqHj8DewhV3bRswBU6iNYnfXadDvFVjYiWbukYrEtqfCAd4BlgJ6/wBK4oDpmU6S/E1FenoJNtYNSWWNJ38zvqR+n1rl3Cp42zEIATGpJmFVfdiB9fWmC7wCytkol3NcDBQBl0ZjoZJE5tZM6b9DSwuLxQY4e2sPmUaAFgQIIJ+6AWg+x9arysWK3mYuouJc4fBY3E4lTYVrS9LjhQ1tSRLMNWDEroNNgNhNapy7isLaBtrcNy7myvcuk5nacsAtAiRsmn61T28LcwOGshV7x7jDPcaQCSVXU/dmfDOgCxFUGO4knCSbl5s9w5gloHW8c5bNOuVB4In8JG+xc6Kii8pqEOLtp95s6Wx6VE4vfS3bZ2IVQNSSBvpudB7kwN9IrB73bTxNj4RZtr0ARmj3Jb+FTcB2yYhgbeMtpctsILW18Q91JIb5EEeu1Mur20H1iww77kaSnwnFTgOJpcvIwCPnKdYzXklZJH3i4AMRtpU3tI7RhxBVtopVA0zsZCsIBO/xa6R06iuzinCxiDauWx36MqDLlDZhZnK1t9MkyylWy+KQwk6UmC4A2fKAtsqBld7ImM2eXVZRYVtSZOsSJqdPFIU10I5fT6SL0Gzaax77H0yNdt3COkZoBZgSJGgmACJ9tT01i7YVlg156/8AuLbw1sWLee7DBvC+VSyknOWIJYkkklVUHTUgAU4codttrEOLWIUWSxgEsCpJ0EmBl+enmRVQFQ3Zl098t4OByMZOMciYNs5W0tt2BBZBEg9GUeFvpPrWUNy9dweJZDK5gxtXQD8aglQf9SgqQd9Dr103nnj9zD5LiGF1mYEkbKQdflod+opQ4dxU3bjWjqjBiwLTlZmzpl6qYJ0GggHQ0uam4tvGqWbLrreVWA4z9rtsrJlv2gZnYy0wD1H6RVcLLMCJAEApMaRupnTeK42sEcNiry7NkL2ifhYq4bKR1lTcTTYlTXzEY8G2HGU5gJBMwddQRBnwny2rnCFN+5sfpG6DA1ADynC5glAlnLR5RA9B0Jny28utcrlzPetG3rGUMOmbOPDAGnhIBjqKgphrl0+EFttoG+gAmpy2Ww160zKRrmynTMBB0P6Vcw08Y3jnsAk0LFDQXkgXNF30gMSfIEaNqaX+Lc82PtCC2hvFfC8NlGUnYMAZMkHbQiknj/NNy9KggKdIXaB8IPmfy16GareGrux0A/lVGH7OyrnqfARBXDuF5TVcX28XrS5bGEsoB+JnbX1jKT71UXP+IDiZ+5hh7W3/AI3KzrFYrMfb8/eum6dPetyndVAilZKeYlRNa4J/xGYkXAMXYtPbkSbWZHA6kBmZW9tPet4wuJW4i3EMq6hlPmGEg/SvGnCcEbl1RGikFvYHb56D516b7LuN97hjZJ8Vrb/Q2o+hke0VLigOEibUjkzx1oooq6LzGuduPd/eYz4VOVR7f2TSVxjC94hA+8sfPofrBpx5v4AbOLuhjlRiXQ9CrawB1IMj5T1mli/vp/j+9d4rCqFle53vPWBVFJRT2I+hEW+QMPONQkarIH+sggfTU/KtB4ly21lrt+ypKFdgAWTw7qOqT9J8tqP7Sc1u4YDWY8QAzNEASY1hQF130rQsHbY20KEePV31nKfIzOxIG+w23CWPqk1Aw2ItaKU0KLlO4lN9nK2lS3AY5VUH01PnOgNScTh/GiQJAzex+HQH0LbeVWN60l26O7DKQCQQDEMdwCIEiBMHZutdTs2e4VTM0qiyDGgk+IaRJ9NQaxmBEYVwZT4/hYvF7bnwlQhiN9XnUbiVMTr7Vn2HsvhLwLBWUO9pjurKy5SfaDMaGa1fDYdhYNxpZpuPsdTrAA3Aqv5lw9m7btYVrdu2AFlwPHIEnUaHY/Ka0sDVADqx06dfKQdyLADeJV/B3bCpcI0Ia6gLDxLJZWKgkgEZNB0MyKt+ReMNicRfxV6EsoS0fdzsoUt7hIH+87zS/wAe5fXCpma4GCllHRiNAR0iRlXrAnXyp8Txphg7dhfCLrs7gfgkKq/kfpWrRpLUGYa30vEar5RYzRuI9tVosbdu2zIpjMI1jqNf0B96z7n7GnEYi3iJLW7lsZG6eEspA9iNdjrOk0v2l+IesRMbUy8ncRlbuCu2lv23S5cto+YZb1tDcBRkIYZwhSAdSR6y4aIpHiLr/kSWtfukSDwHg1zFXe6z5FW3cusx1CLbQsSRoNTA/wB1cbKNkDMYB+s1zTjzOhtWbSWLdyA4TOzXBOiu9xmbLOuVYBO4NP2G7GsTdw4vG/YU6ELmJEzlYOVEKQfInrQVdmtNCnVVAXJ/MpOS+Jm1cazJCsDcUTsyrNyJ/FbDNHVrduuXaHzJmb7FaYlLZPeuTJuXGMtJ8pJ+UDaRV1iezd8BiMK737Vybiyq5gchBDDXcFA4FZkxZ7hY7ucza/iGb320qkYccXiHl6/qQd1ZsqbH36z5hMAr3rKwCtx1BzNlBlgCC33Z8+lVraEggjWCDuPMGrPFsCQvTb+/ai3j7Tse/tG6fxpc7tz0l5Vlb3gE9SadRjva8oxNLK2nvSOnAO0UnCFcUA4shUDEElyQ2Sf3gqlZ6hROsk13D+dMKLi/sTZAMyrtB1kZlmDrrrNU3NGMVbpwttFSzh7jqAuuZgcpd23cmIBPTaqhMrGW/v8AMTSy4VHBcgi+u+0q4zJZQdpqPHrlvEW+8tEPoSpHtBQ9RI0+nlShwGwCSXJ7sFTl8zl3n7urb/zqm4NxtsPckSbZPiX08/enjhHLz4q6bOGAOYG6dQBBjed9tPeq3pml3N7x/CVkLBjpbX6GRcZeFtRCyVnYANLDSCNd4AHlVLxfiDd0ikHODDN5eQkdRqI6a1Y8WwVy006B7TfCxDAsDAHkdCTppp86+Y7GYi8EFwC2qqAFAIz6ENcMySxMmSYlmIAmq6eUWYyzFVDUqG0UjQb3hidN/nTZhbDu9u2sFmhZ6LOmY/OPpTj/APR9m33bu5uQ6iIgHNprrtBn5bVKr2glKwYe/lKBRLbGY+h1qQ2GZoIGkwPU1tV60EvRlRbQtkDYag5jp0AAJJ/lSXxvGrcJCiEkwY1MmQfOPTy/Kqj2kax0T6/iM0cCX0J0lRwtMmixrqxjUxv8oJ+nrT7yJx37PirTkwreB9vhMaxvpodulINu2QwU6T5+f8tqn4W9lYKfkYj11ipljmzDePV6KZeHPUtFLXJXMK3sHbZ2AZfAZI1y7H6R85orXVwwBnk2QqSDOznTlr7ZYhI75JNsmIMiCpnofyIB6Vh2IwrI7JcVluKdcw1Ebz6/0869JUrc58jpjVzpCX1Hhbow/C8fkdx67UviMPn7y7zSwWPNFTSb+vp+Jjdn/pgkaZvFuSPF+sCPlTByvxUsTa8RZF/ZgASQ3xEE7AaR7tvGlTe4fcw2e1cQhw3iR9iNRmEHWddRppOtRcFi3Ulrej6lPVwNFA9dR76daxsRTzC3ObeJAvmXb37E0TBYu41sFCqyW8c5oAbZQQZ6jfpImdO2ziAbeZjcBYEqo8QCgQD4RlWVhtwon0pfx/M9u2i2r1u9YYhEhlOx+JtBmIKjyBM6EGp2I4/acJbturZ2giQPDBYzmIYAgZZAMZtpisZ6TqdViWh1E48dcYXBo6G5klMxmWCEFoGpAJbKumwJpMwXMi3cXa8DybwRbT3DdjvIQ3FJA8SgDbcCtAvzdPdXLluGGZ7eUEsgMQJMhTsWMzsIqow/BrGEud5hbVt3AJIGuRT4dDJOYzv5BtN6uw9WmqlWHeMg6te94sdo2GtOiszEG2HYiDLC6zZQDtBNuJ394pFxCoLihpARUQzvKpmY/UtTtzxi1xTW1tAr3NvNcza6r8CEA6ydAf8A+p6TFNwzg9jGX8Ql9jbK3yS67qplCIO4z92PSfWt3CnLSF/1cxXEC503/cUUuDUxpJMay3pPpvT5a5WxHDTh+JX4yG094ACMtxlZbVo+bEsrERoA3lV7g+xPGkQiYWyCTLXouuRJg5YdFMdBG+9ND9jOJci5c4re7wbMlvKBO/8A4k/pWjVR20XbnEEKj+08+4HHZDp/OPWrg8wXCCudjMTJPQQJmZgbeh8tK0fmfss4hh0Lg2+JWhqyNbi6B5oQe8+SPPoayTi2Rbn7LP3ZGgufGhHxIxAElTpMCRGgrpW51EZp1sq2Oo9++cv+XuJ37l/VmItWcRdPUAJZuPOu0sFHuao7JCCZ6RvqTp+X/wAa6cBxa5aLlDHeW3tN6o41H5CoU13hm/hIriArZgLn0km5iuv09K67N6CNhrudfma54bC55ZmCosST67BR95jrp6EmACad+VOyziGLC3LWGS0h1W7iSRmG4ITqPXIRrualoNAJUXZtSYp4zh912xF0Dw23JdthLOQAPMnUx5Bj0qvRx11/vSt0x/Y9xE4UWc+Fu5TmKzct5tAOi6nwgSY2FZ7xnsyxlic+GvW43Ol1D7Mgke0E1Wjso/kFpF0UnuG8TEtzrGkj2E/4P0p05T4g6ZSnxm0VUSACAWkmY2AIABmSN9apXtNYw72mOt24umVhHdzJ8QEmTHpr5mp/BeJXMK1u5adFLpkDONEOYkxmUgCTMgHUH5012LobfDx09/KW0RlOvx+clzcuXv22n7TMBljSYAA9gB7b1J5gLd8EU7ICfTVtB5k6VCxli5auObt03L4hnM6KNWAA31H/ALhpUviX/wCTvIZflMZtvaB9azm/uD4H7R5DdZz5aQsbYG4mI8wD/EHXzmOhp6sYxfs6PcgQACNACyHYT6r+XpS7wDgrA99ecWrAKhWJiTlJKiB/XcCjid4Xot2yVCOxQNvqd9zPtvBpGtT49TTbrHsNSLeU6eYuNvcOUjwqTuNztr6RsN+p3ELmJDSND6aVNxd8qQtxCSsQAwI9tAfpNQAWJAjX19f7/Sn6VMUxZdpqN3EsonC5fLRO40HtTPyrylisew7tZCEBrrHwAf6tZIHQa+0zX3kzgdm7i7Qv+JRcUFNgZMCSNY20FeisNhktoERVRVEBVAAA8gBoKco01q/CYuM7QygBRr16Re4ByFh8PZFtputuWMjXQQADoNPX3r7TLRWgKaAWAmCark3JhRRRU5XKfmTlizjbeS5KsPguL8SH08x6H8jrWLcw8vXsLeNu6sCPAw+B1/dMdOoOokTpqfQNQONcLs4iy1u8oZd/Ig9Cp6H1pavQFQeMfw2NaiMp1Hp5RE5G4xZx1s4LGKt1k1tlwCSDOx3DATBGse1HGuxxS/eYa6V0jurmo89HHiHTcGlfj3DxgnW7hWuOqETdykZHERmIAGsRB3j1rWOUeY1xuGW8BDfC46BwATE9NQR70vSC1Rw6g1HPwk696f8AJSPdPr5eMx+7wvF4O44uh7ZLeGCcpA0GUg5T56efvUjD8xvZV3JBAX7zZYgEjKehmQI1OatuxGGS4pV1DKdwwBB+RrBu0nlXE4PFtcsW2bDXFhQE71QYgowIOQiTlPsQZGi1TAZHDqZOnieIMhGsVOb+IxeXuiSXyOzzMksT06Ak9dZHlUTBYhbWKum4cltwFuHXTvQrB9dZR8rkdcpAiuOJwjWrIt3LLW7l6+GGbQi0NAuXfVzmB/d6zUXmoZb7qIyswaVJI8IyMsmJhlP+KZpoP/M87/aVVmIAYcrfeemOQeOm/hhau6YjDxburMkwPDcB6h1gyNDrFM9eeMNz6mFOGthL1u/Yw9q3dv22BYnIG7q7bfw3AugglWBEAiK0Dg/bRhXAF1knqVbIZ9UvZQP9rvTFOrpZ95RUoN/YDQzR6xHt/wCSraqvELYCksFvAaZifhcfvQCD5wPKn272pYQbW8Sw81tSPPeY2pA7VOereOwjJZDd1b1fP4ZuEqFHhJ+EFjHn/pqbVkHPpILSfp1mO4BLc3TsFRioYqd/CAAR4m8QOkRBOkVAau7CRPiGm1dd5YMVaWu0rCd3NNi7C+zlMQPt+JUPbRiLNs6qzL8Vxh1AOgHmD5Ct9rE+zftUwuCwdrCXlbwgG265ACHJds5uOoBDltZ1XL60+2e1ThzCe9bafgLD6pK/nVfFTrJGm99o31V8xccXCWDcMFj4UWYzuQSBPQAAszbKqsx0FK+N7YcEIFt0LNsblxUUT+LJncfNKxbtJ7Q8Rir1yzmhFlCQIzCdQo+4hIBiSzQMxMBViaoY5U3hkI1baUPNPHftWMNzNmUEhWiMwzFmePu5nZ3jpmA6V28UZRbtJ8QC24+YUtp0kzS/ZQkgDUnQe50ps4hgwqMuhde7UQDAy5QB/GqK1kZBGKHeDEzhwzNfa6YLXHMaSS2ke51nXrThguXkRO9xLAMqmEnZx4ArRq8w+gIECSSNu/AY3DYLDrct2/20d085QpNtssAyeksxmJPqBUYcGx2OR8aqZkBiFMAgdEG5AgbySay6oqVXIXRevPymrh0Ui7Gw/MiczcUxGIKoxHdovhtKQcsbs8fe+QAEgaTNPhUv5wio7MRomUkx6AjUflTZwrhYuILrv4CR4bbaqDEyTIXfYfUUz4fDrYItWgiW2kMZh9R4VU7nUH6mKWfFU6IyILzU4y0hlQTOsa9y3Ale8OmUT4AwBysRoN1lRtOuulR8RaUqrjzD+sEiT59VrUMJyI7uxSwAukNdmM8yWAaSR4j06RpV1b7KLDrkvuzITJt2/ADtox3O0+HLqaZoLWrEEKQOp0mTicWDfM3wEy7hV3JeGo8RGUDUkiI0GszFeiLLkqCRBIBI8pG1QOE8uYXCiLFm3b6SF8R92PiPzNWVa+Gw5o3ub3mRWqipsIUUUU3F4UUUUQhSV2m8ZtWrGS4wT72chiASGUBQurOfEVHTLPSnWljnfkKzxJFDs1u4hlbi6kehB0I1NVVkLoVEspsFYEym5F5yGLvXMC9q3Atd4CqBVKlghV0kidQZ2IOwp5weBt2VyWkS2u+VFCiT6Clzkjs+s8NDlXe7dufFceBppooGw0HU7U1UUlKqA28KjXJttCiiirZXMc7XuGWxjbeIcqSy4e1bQkzmN8ln0GyoI/3z0g5f3j2kyBmUzm0OzbyOoPqINaj2s8CvX+I2QPgFo3sxBIHdHUadSwtKPW6KVuceXVOOu20aFIFxPCTJZM+RRI1mdPIHyg5dV7PlPn8OU3sHlAu2oI9JA4VwpcLcw93ELbu28TEGZylsjSwcQSMyzIIIZuo0r+asDaTG3EtABJUqoiAGtq0Aic0SNeutcUwzm3bzFhh7buM5WMrSHcQJhj4QAdTUbF8QN2815gAXMgdFHQfIQPlUSrq2vT9RykoqEE/rWWeKwOGsYbRLb3LhiYVigG+4kEzppH00l8K5Oe/w68FBBMXQskKNsgIPXLnaTsrIZ1M1/DMCt0Z2U5A0HWDdePDbXyAXVj90EncoDv8AyPwfurIzQWbxMYgFm1MDoBooHQKB0oBaowQHxiWK4dEEATy/iuVsYhhsNfH/AJbEaDzAgj12rt4fypeueJlMDcLBj3O3yEn0G9erL/KmCZs7YWwW3k2k33nbf1qn4/w5GBCqojQQIj6VfWqVUFtJlrkJ1nnzj3DLX2ay9pYNtmtv/v8AGjH1OW6PSBVD9kB960DjnC8j3EacrgyACdAQcygdUIRo6gOOtJl7Dd25VhBHlqCDqCp6gjUHqKpoVTlsd5qUqSOdQJKw/JDvhzeB+6XAP4AxST7srj0y+oqnv2nKrnXMPhD7bD4c2xgRoRI0FNf/ADNruBXCKYZXUkSAXRWe4APOGusYn7qwNDXXjL4u4K3btoWZZDEa6Z2eIiRq2aes+lC13Dd7XX5DrIPhlsbi0oODZExFvMp+JYMzlMiDAABE/r6VecyJ3OKR3TPYYkkZiAzaiDlO4GU1V4Th7C9aRhDd5bEH1YUwc34wKq5SGBdYj906/oak5zVARrfSUtTyaDbeQMNiLbZz4e7UgKQILAbkAgMYkASBufk8cPx+LspbtAKltmhQxIFsmSCwnUBgNdR56V29mXZ3bx+Dv3sQrqzkpYfYAZQRcUA+KH89NDvXIcrcbvXLWGvKVtqSpuqtuEAYHMCW8QOvSYJ08qqlCqLFOfn9pzirqrco48sdlYs2yuIvF8wAZbcqNP3j4j5TAp1wvCrNv4EUHziT9TrXdhbGRFSScqhZO5gRJrtrQp4ekhzBdYi9Z20JhRRRTEqhRRRRCFFFFEIUUUUQhRRRRCFFFFEIUUUUQiB20Z0wHe25DK2QsIkJcGvTqyoNP6VnvFL5u20u3UAzYZc4iGJssEurr97K1u4CdiqetbdzJwtcRhrlphMgED95CHX/ALlFY5we/wD8ywuNtov7e27XrQkklbmc93qdirMkbSQTrWbiqV6gKiauDqZU15H193i/hr6WTicLi7gKuNHZGc+EZ0a24bMkyCBBBB2JEGv4LyjexGJ7pRmUaSpEECCSGEgASJbWJjViFPXxhhedMsn9nbUTuGErlPsfyit+7OOBJYwVtgBmuKDP7gnIPzLH952PWrKTGqmVtxt4dfZ2jeKb/wCcZ1/69RzkHgXJlrB2S5Ae6FgGPCg3yWwZyrOp1LMZLEmoeJ7WcNh7VpgrOTCuqjxKdjoevWOtPeNwwZCI0g0hW+yu095nfNvMGCNdf6/5qgFqNSyi95lgrUUlzLrF89WjbD2zIZQynXUESNCJFI2N7QF7/IW8TECDOuYwANIq649ya32vDWraRYVSWOY+KSwKanX7p8xPvUXmTsrs3Cty2DacQQw1iOmvSoVat3N5JUUAWnRc4jauX8ODGZ2YQNyMpml7nPkgAZ7c5RJHXu519yk7jpMj7wLDy92ed1e+0XLjXLi6KSdFB3j3ptx9kZDO8flSgJLZll4fJtPOi4KMwNxbZRZhi0tqPCuUGT16CB7V04NblwkgK0NGbIGJJMBRIlmPQb6HYAkWPN2EyYlkX8RC/UZfyZR8q5YniqWlKW/AqW8q6ak3PjfbRmXJJPQlRpAD6tdb7kxms+cgifeB4M3MUD8eQ943rlEACPUxpppppFd3NGFa7ibNgb5gkAj4jCheg3JXy0pi5G4MbWHa+2j3QGE/dQA5R85n6VE5F4C2N4zbdv8ApWrmbf4jbl9B1GcAE/xNQVb1r8gLD0lFSoCJ6A5d4SMLhbOHEfs0CmNp3Yj5zVjRRWsBYWEySbm8KKKK7OQoooohCiiiiEKKKKIQoooohCiiiiEKKKKIQoooohCsi4dh7XCuJJh8sfaL10Bv3W7trS+WgJXrq01rtZt2r8qPfu2MUmgspdztMEFENy39WzD5+tUV9AH6axnDkXKk6EGUnaFyC1vELjMOs23uIbqKNUYuJdR1DdR0Mnqa0/ldYwdhdiltUIOhDIMjAjoQQdKgcB4tax2ES4pzq6idwQw3mNVIYT9DVjwzhyWcxBYlyCxYzMaDQQPnE0LSIfOuxkqtdnpim+6ydfxCoJYgD1rFe0HtKd3uYdGuWgGZMoITMQYDO2rMD+EZRB61r3FOD2sSoW8CV8gzLPvlINZR2u8Et2Ps1uzaVLRzEmPicQAMzTsDt69YqFZmW5tpG+y1V6wS12PXlFHh3PuMw9k2bd4hWkE/GUkam2ZlTpG2kn0ivwHN+Kw13vcPiHJMlluM1xLn+tXJn30PqK6MbwbDrZzxDMY2IZfLWcpB9pqmvYW1b8eZyRsJ3pRCDsT8pvYmhbNnpr1Jvr57D8ze+Q+0JOII+a33V63GdJlfFMMh3iQdDqPM71acVxAymoHB+E4SwgNpDbzAMVG8kbEnUxtVXzFiiSAVc25JYJHiA+4TmGQHqRJ6CDrVLsApIFp5kIC9gdJkvNuKnEhusm5r5EjJ8iqq3swqXynyw+KuC/dEWQZAP/iEaRH4RHziKaMLyL3uIfFXm7wuxbVQqanTKgnYaDoAOlNdu0qAAaAfwq5W7oC/OWO3KUHO3Evs+FIHxMQAP0H1j6VedhPLN63buYy9ILjuraHooOZyR0lo9dDO9Z9xHiF/GY9bOHXO4aE6hWMAN5LlE+I7TO8V6P4Vw9bFm3aXZFA9z1PzMn51fh0N72lNU5Vt1kuiiinonCiiiiEKKKKIQoooohCiiiiEKKKKIQoooohCiiiiEKKKKIQqBx3hn2jDXrEx3lt0B8iykA/nU+iuEXFjOg2NxMk7OcQ2BC4fFEWjcNzKGgSy3CCPQiYJMAgrvWm0q9pXJb4vuL9n/qWXBYALmZGK5ondlA0BOoLdYqo5V53Nu+2BxIKtb0Vz1ESJ1mMpBny9NRRSfhnhv8DHqqcccVN+Y6a/qaSiSN6X+acLeNpgtlcQv/62ykH5MP61fWSIkV2hhVtRSRYG0TRspvMH4xwplEXeGombxD9pdX8lOlfeF8o2yRcGEyuCCuY3HAPnDkj61ul4Iw1CketRL1q1EgCs2pSqKe62keOMNQd+5+JPrESyjgeLeu5WFWPFrimYpfxOKVQSSABufKohSN5VfNJN+95Uk84c1d3Fmyc1xto/XToK6uYeZ7l2bOFUsd2MgD/cSYA9zVx2a9nuKuuL2JhLBJLTkNy8RoFBEstud/FrG2siYGY2X5S1VCjM0Yux/l24Lf2m9ZFpQIsDLlZpnPeuTqzNIAJjQGAARWm1xt2woCgAACABsANgK5Vo00CCwiVR87XhRRRU5XCiiiiEKKKKIQoooohCiiiiEKKKKIQoooohCiiiiEKKKKIQoooohClLmjkG1ibwxSCLwRkYbC4CpyknoytBB6gQehDbRUHQOMpk0dkN1Mx3lbm3GYJr1jGqxXDwWYjxKpkBlGmZPCdR0I8qa7XN1q+uazcV/QHX6bj6U1cS4NZvgd4gJEw2oZZ3hhqOn0HlSDiOxSyt1rmHvFFZYNu4paPLI6MjLHTcgEiagOIum4jLPSqXY6H6SwfjzCo2J5iYiKROY+QuI4AZxig1rNove3CfODKzH+761Etcj43Hd2qYohrilsru2SBv8KyDM9D8qofU26yXDFs3KXfMHOlqwPG4LdEXUn6bUm2+KXuKXlw4Ny2GMLbtJmZvUkkQAJM6xB2FaFy32FsgIxd2yRppatgsRM+J7ig/LL0GtaXwPlnC4NcuHspb01ZVUM3+oga/pXVonn85A1FEQeSexS3h3S9inN1lhltQMoMffIJzkeW2nWtRAjQV9oppVCxd3Z94UUUVKQhRRRRCFFFFEIUUUUQhRRRRCFFFFE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5" name="Picture 5" descr="http://v.foto.radikal.ru/0703/cf/60dd4aed9d0b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602" y="3582100"/>
            <a:ext cx="3881398" cy="327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«Маска, я тебя знаю»…</a:t>
            </a:r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00034" y="1714488"/>
            <a:ext cx="750095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FFFF66"/>
                </a:solidFill>
                <a:ea typeface="Times New Roman" pitchFamily="18" charset="0"/>
                <a:cs typeface="Times New Roman" pitchFamily="18" charset="0"/>
              </a:rPr>
              <a:t>Массовые доли углерода, водорода и кислорода соответственно равны 54,55; 9,09 и 36,36</a:t>
            </a:r>
            <a:r>
              <a:rPr lang="ru-RU" sz="2800" dirty="0" smtClean="0">
                <a:solidFill>
                  <a:srgbClr val="FFFF66"/>
                </a:solidFill>
                <a:ea typeface="Times New Roman" pitchFamily="18" charset="0"/>
                <a:cs typeface="Times New Roman" pitchFamily="18" charset="0"/>
              </a:rPr>
              <a:t>%</a:t>
            </a:r>
            <a:endParaRPr lang="ru-RU" sz="2800" dirty="0">
              <a:solidFill>
                <a:srgbClr val="FFFF66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105834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 молекулярную формулу вещества и дайте ему название</a:t>
            </a:r>
          </a:p>
        </p:txBody>
      </p:sp>
      <p:pic>
        <p:nvPicPr>
          <p:cNvPr id="6" name="Picture 5" descr="http://v.foto.radikal.ru/0703/cf/60dd4aed9d0b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602" y="3582100"/>
            <a:ext cx="3881398" cy="327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/>
          <a:lstStyle/>
          <a:p>
            <a:pPr lvl="0"/>
            <a:r>
              <a:rPr lang="ru-RU" sz="3600" i="1" dirty="0" smtClean="0">
                <a:solidFill>
                  <a:srgbClr val="FFFF66"/>
                </a:solidFill>
              </a:rPr>
              <a:t>Какие кислородсодержащие органические соединения мы уже изучили?</a:t>
            </a:r>
            <a:endParaRPr lang="ru-RU" sz="3600" dirty="0" smtClean="0">
              <a:solidFill>
                <a:srgbClr val="FFFF66"/>
              </a:solidFill>
            </a:endParaRPr>
          </a:p>
          <a:p>
            <a:pPr lvl="0"/>
            <a:r>
              <a:rPr lang="ru-RU" sz="3600" i="1" dirty="0" smtClean="0">
                <a:solidFill>
                  <a:srgbClr val="FFFF66"/>
                </a:solidFill>
              </a:rPr>
              <a:t>Что общего в составе молекул этих веществ?</a:t>
            </a:r>
            <a:endParaRPr lang="ru-RU" sz="3600" dirty="0" smtClean="0">
              <a:solidFill>
                <a:srgbClr val="FFFF66"/>
              </a:solidFill>
            </a:endParaRPr>
          </a:p>
          <a:p>
            <a:pPr lvl="0"/>
            <a:r>
              <a:rPr lang="ru-RU" sz="3600" i="1" dirty="0" smtClean="0">
                <a:solidFill>
                  <a:srgbClr val="FFFF66"/>
                </a:solidFill>
              </a:rPr>
              <a:t>Чем они отличаются?</a:t>
            </a:r>
            <a:endParaRPr lang="ru-RU" sz="3600" dirty="0" smtClean="0">
              <a:solidFill>
                <a:srgbClr val="FFFF66"/>
              </a:solidFill>
            </a:endParaRPr>
          </a:p>
          <a:p>
            <a:pPr lvl="0"/>
            <a:r>
              <a:rPr lang="ru-RU" sz="3600" dirty="0" smtClean="0">
                <a:solidFill>
                  <a:srgbClr val="FFFF66"/>
                </a:solidFill>
              </a:rPr>
              <a:t>Исходя из вышеперечисленного, давайте сформулируем цель нашего урока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«Маска, я тебя знаю»…</a:t>
            </a:r>
            <a:endParaRPr lang="ru-RU" dirty="0"/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57158" y="1357298"/>
            <a:ext cx="79296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FFFF66"/>
                </a:solidFill>
                <a:ea typeface="Times New Roman" pitchFamily="18" charset="0"/>
                <a:cs typeface="Times New Roman" pitchFamily="18" charset="0"/>
              </a:rPr>
              <a:t>Некоторая предельная одноосновная кислота массой 6г прореагировала с 6г спирта, при этом получилось 10,2г сложного эфира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105834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 молекулярную формулу вещества и дайте ему название</a:t>
            </a:r>
          </a:p>
        </p:txBody>
      </p:sp>
      <p:pic>
        <p:nvPicPr>
          <p:cNvPr id="5" name="Picture 5" descr="http://v.foto.radikal.ru/0703/cf/60dd4aed9d0b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602" y="3582100"/>
            <a:ext cx="3881398" cy="327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«Маска, я тебя знаю»…</a:t>
            </a:r>
            <a:endParaRPr lang="ru-RU" dirty="0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714348" y="1285860"/>
            <a:ext cx="78581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solidFill>
                  <a:srgbClr val="FFFF66"/>
                </a:solidFill>
                <a:ea typeface="Times New Roman" pitchFamily="18" charset="0"/>
                <a:cs typeface="Times New Roman" pitchFamily="18" charset="0"/>
              </a:rPr>
              <a:t>Некоторый сложный эфир массой 7,4г подвергнут щелочному гидролизу. При этом получено 9,8г калиевой соли предельной одноосновной кислоты и 3.2г спирта.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143248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 молекулярную формулу вещества и дайте ему название</a:t>
            </a:r>
          </a:p>
        </p:txBody>
      </p:sp>
      <p:pic>
        <p:nvPicPr>
          <p:cNvPr id="5" name="Picture 5" descr="http://v.foto.radikal.ru/0703/cf/60dd4aed9d0b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2602" y="3582100"/>
            <a:ext cx="3881398" cy="327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tunnel.ru/i/997/131646025754998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3166040" cy="2032738"/>
          </a:xfrm>
          <a:prstGeom prst="rect">
            <a:avLst/>
          </a:prstGeom>
          <a:noFill/>
        </p:spPr>
      </p:pic>
      <p:pic>
        <p:nvPicPr>
          <p:cNvPr id="45060" name="Picture 4" descr="http://seoonly.ru/wp-content/uploads/2011/06/smi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571612"/>
            <a:ext cx="2428892" cy="2022053"/>
          </a:xfrm>
          <a:prstGeom prst="rect">
            <a:avLst/>
          </a:prstGeom>
          <a:noFill/>
        </p:spPr>
      </p:pic>
      <p:pic>
        <p:nvPicPr>
          <p:cNvPr id="45062" name="Picture 6" descr="http://mag.dzyuba.org.ua/published/publicdata/PETRIKOVMAGNIT/attachments/SC/products_pictures/Smilik_08_en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571612"/>
            <a:ext cx="2000263" cy="200026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Рефлексия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1026" name="Picture 2" descr="chemistry-experiments-for-children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06893">
            <a:off x="5973390" y="1828885"/>
            <a:ext cx="2030849" cy="2040688"/>
          </a:xfrm>
          <a:prstGeom prst="rect">
            <a:avLst/>
          </a:prstGeom>
          <a:noFill/>
          <a:ln w="57150" algn="in">
            <a:solidFill>
              <a:srgbClr val="FFFF66"/>
            </a:solidFill>
            <a:miter lim="800000"/>
            <a:headEnd/>
            <a:tailEnd/>
          </a:ln>
        </p:spPr>
      </p:pic>
      <p:pic>
        <p:nvPicPr>
          <p:cNvPr id="1027" name="Picture 3" descr="452a7077b615d617dad6e94f3cb5dc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0901">
            <a:off x="472333" y="1911125"/>
            <a:ext cx="2638877" cy="1978680"/>
          </a:xfrm>
          <a:prstGeom prst="rect">
            <a:avLst/>
          </a:prstGeom>
          <a:noFill/>
          <a:ln w="57150" algn="in">
            <a:solidFill>
              <a:srgbClr val="FFFF66"/>
            </a:solidFill>
            <a:miter lim="800000"/>
            <a:headEnd/>
            <a:tailEnd/>
          </a:ln>
        </p:spPr>
      </p:pic>
      <p:pic>
        <p:nvPicPr>
          <p:cNvPr id="1028" name="Picture 4" descr="ANd9GcT0FtqG_A34nmqm4CYARw6WbwF4onYC0djBGVaJ0epFpLthI7Sd-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00174"/>
            <a:ext cx="2133600" cy="2143125"/>
          </a:xfrm>
          <a:prstGeom prst="rect">
            <a:avLst/>
          </a:prstGeom>
          <a:noFill/>
          <a:ln w="57150" algn="in">
            <a:solidFill>
              <a:srgbClr val="0066FF"/>
            </a:solidFill>
            <a:miter lim="800000"/>
            <a:headEnd/>
            <a:tailEnd/>
          </a:ln>
        </p:spPr>
      </p:pic>
      <p:pic>
        <p:nvPicPr>
          <p:cNvPr id="1029" name="Picture 5" descr="img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354487">
            <a:off x="3097260" y="4421122"/>
            <a:ext cx="2724843" cy="202331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6350">
                  <a:solidFill>
                    <a:schemeClr val="bg1"/>
                  </a:solidFill>
                </a:ln>
              </a:rPr>
              <a:t>Цель: </a:t>
            </a:r>
            <a:endParaRPr lang="ru-RU" dirty="0">
              <a:ln w="6350"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FF66"/>
                </a:solidFill>
                <a:ea typeface="Times New Roman"/>
              </a:rPr>
              <a:t>обобщить и систематизировать ЗУН по основным классам кислородсодержащих органических соединений</a:t>
            </a:r>
            <a:endParaRPr lang="ru-RU" sz="3600" dirty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i="1" dirty="0" smtClean="0"/>
              <a:t>Свои способности человек может узнать, только попытавшись приложить их</a:t>
            </a:r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r>
              <a:rPr lang="ru-RU" i="1" dirty="0" err="1" smtClean="0"/>
              <a:t>Луций</a:t>
            </a:r>
            <a:r>
              <a:rPr lang="ru-RU" i="1" dirty="0" smtClean="0"/>
              <a:t>  </a:t>
            </a:r>
            <a:r>
              <a:rPr lang="ru-RU" i="1" dirty="0" err="1" smtClean="0"/>
              <a:t>Анней</a:t>
            </a:r>
            <a:r>
              <a:rPr lang="ru-RU" i="1" dirty="0" smtClean="0"/>
              <a:t> Сенека </a:t>
            </a:r>
            <a:endParaRPr lang="ru-RU" i="1" dirty="0"/>
          </a:p>
        </p:txBody>
      </p:sp>
      <p:pic>
        <p:nvPicPr>
          <p:cNvPr id="20482" name="Picture 2" descr="http://cs309926.vk.me/v309926446/b245/_5Fp0b5xWY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08075"/>
            <a:ext cx="3214678" cy="46451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chemeClr val="bg1"/>
                  </a:solidFill>
                </a:ln>
              </a:rPr>
              <a:t>Задание-разминка</a:t>
            </a:r>
            <a:endParaRPr lang="ru-RU" dirty="0">
              <a:ln w="6350"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66"/>
                </a:solidFill>
              </a:rPr>
              <a:t>Распределить по классам следующие вещества, указать их названия, общую формулу, суффиксы в названиях по международной номенклатуре ИЮПАК:</a:t>
            </a:r>
          </a:p>
          <a:p>
            <a:pPr>
              <a:buNone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ROH; -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аль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 C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7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OH;  C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OH;  RCHO;  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COH; -</a:t>
            </a:r>
            <a:r>
              <a:rPr lang="ru-RU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ол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  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-CH=CH-CHO;  –OH;  (CH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)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C=O;  –CO-;  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CO-CH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  C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2n-6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O;  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(OH)-CH</a:t>
            </a:r>
            <a:r>
              <a:rPr lang="en-US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(OH);   R-CO-R</a:t>
            </a: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2162"/>
          <a:ext cx="8715436" cy="6223493"/>
        </p:xfrm>
        <a:graphic>
          <a:graphicData uri="http://schemas.openxmlformats.org/drawingml/2006/table">
            <a:tbl>
              <a:tblPr/>
              <a:tblGrid>
                <a:gridCol w="1742572"/>
                <a:gridCol w="1742572"/>
                <a:gridCol w="1743431"/>
                <a:gridCol w="2134468"/>
                <a:gridCol w="1352393"/>
              </a:tblGrid>
              <a:tr h="602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 dirty="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Спирты</a:t>
                      </a:r>
                      <a:endParaRPr lang="ru-RU" sz="28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Фенолы</a:t>
                      </a:r>
                      <a:endParaRPr lang="ru-RU" sz="28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Альдегиды</a:t>
                      </a:r>
                      <a:endParaRPr lang="ru-RU" sz="28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Кетоны</a:t>
                      </a:r>
                      <a:endParaRPr lang="ru-RU" sz="28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4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Общая формула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Вещества и их названия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Суффикс и названия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Функциональная группа</a:t>
                      </a:r>
                      <a:endParaRPr lang="ru-RU" sz="28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64941" marR="64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1" y="214291"/>
          <a:ext cx="8643998" cy="6516598"/>
        </p:xfrm>
        <a:graphic>
          <a:graphicData uri="http://schemas.openxmlformats.org/drawingml/2006/table">
            <a:tbl>
              <a:tblPr/>
              <a:tblGrid>
                <a:gridCol w="1899483"/>
                <a:gridCol w="1785412"/>
                <a:gridCol w="1197316"/>
                <a:gridCol w="1797242"/>
                <a:gridCol w="1964545"/>
              </a:tblGrid>
              <a:tr h="611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Спирты</a:t>
                      </a:r>
                      <a:endParaRPr lang="ru-RU" sz="24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Фенолы</a:t>
                      </a:r>
                      <a:endParaRPr lang="ru-RU" sz="24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Альдегиды</a:t>
                      </a:r>
                      <a:endParaRPr lang="ru-RU" sz="24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66"/>
                          </a:solidFill>
                          <a:latin typeface="Times New Roman"/>
                          <a:ea typeface="Times New Roman"/>
                        </a:rPr>
                        <a:t>Кетоны</a:t>
                      </a:r>
                      <a:endParaRPr lang="ru-RU" sz="2400" dirty="0">
                        <a:solidFill>
                          <a:srgbClr val="FFFF66"/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Общая формула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ROH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2n-6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O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RCHO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R-CO-R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Вещества и их названия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OH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пропанол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CH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(OH)-CH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(OH)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этиленгликоль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C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2000" baseline="-25000">
                          <a:latin typeface="Times New Roman"/>
                          <a:ea typeface="Times New Roman"/>
                        </a:rPr>
                        <a:t>5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OH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фенол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COH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этаналь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;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-CH=CH-CHO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бутен-2-аль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(CH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)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C=O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диметилкетон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CO-CH</a:t>
                      </a:r>
                      <a:r>
                        <a:rPr lang="en-US" sz="2000" baseline="-25000" dirty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Суффикс и названия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-ол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-ол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-аль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-он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2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</a:rPr>
                        <a:t>Функциональная группа</a:t>
                      </a:r>
                      <a:endParaRPr lang="ru-RU" sz="24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-ОН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-ОН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-СО-</a:t>
                      </a:r>
                      <a:endParaRPr lang="ru-RU" sz="200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-СО-</a:t>
                      </a:r>
                      <a:endParaRPr lang="ru-RU" sz="2000" dirty="0">
                        <a:latin typeface="Tahoma"/>
                        <a:ea typeface="Times New Roman"/>
                      </a:endParaRPr>
                    </a:p>
                  </a:txBody>
                  <a:tcPr marL="64357" marR="6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0" y="357168"/>
          <a:ext cx="8644000" cy="6143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80"/>
                <a:gridCol w="1143008"/>
                <a:gridCol w="1285884"/>
                <a:gridCol w="1285884"/>
                <a:gridCol w="1357322"/>
                <a:gridCol w="1357322"/>
              </a:tblGrid>
              <a:tr h="138009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</a:rPr>
                        <a:t>Спирты и </a:t>
                      </a:r>
                      <a:r>
                        <a:rPr lang="ru-RU" sz="2800" b="1" dirty="0" err="1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</a:rPr>
                        <a:t>феноли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rgbClr val="FFFF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  <a:p>
                      <a:pPr algn="ctr"/>
                      <a:r>
                        <a:rPr lang="ru-RU" sz="3200" dirty="0" smtClean="0">
                          <a:ln>
                            <a:solidFill>
                              <a:schemeClr val="bg1"/>
                            </a:solidFill>
                          </a:ln>
                          <a:hlinkClick r:id="" action="ppaction://hlinkshowjump?jump=nextslide"/>
                        </a:rPr>
                        <a:t>10</a:t>
                      </a:r>
                      <a:endParaRPr lang="ru-RU" sz="32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20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3" action="ppaction://hlinksldjump"/>
                        </a:rPr>
                        <a:t>30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4" action="ppaction://hlinksldjump"/>
                        </a:rPr>
                        <a:t>40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5" action="ppaction://hlinksldjump"/>
                        </a:rPr>
                        <a:t>50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138009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</a:rPr>
                        <a:t>Альдегиды и кетоны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rgbClr val="FFFF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6" action="ppaction://hlinksldjump"/>
                        </a:rPr>
                        <a:t>10</a:t>
                      </a:r>
                      <a:endParaRPr kumimoji="0" lang="ru-RU" sz="3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7" action="ppaction://hlinksldjump"/>
                        </a:rPr>
                        <a:t>20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8" action="ppaction://hlinksldjump"/>
                        </a:rPr>
                        <a:t>30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9" action="ppaction://hlinksldjump"/>
                        </a:rPr>
                        <a:t>40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0" action="ppaction://hlinksldjump"/>
                        </a:rPr>
                        <a:t>50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138009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</a:rPr>
                        <a:t>Карбоновые кислоты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rgbClr val="FFFF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1" action="ppaction://hlinksldjump"/>
                        </a:rPr>
                        <a:t>10</a:t>
                      </a:r>
                      <a:endParaRPr kumimoji="0" lang="ru-RU" sz="3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2" action="ppaction://hlinksldjump"/>
                        </a:rPr>
                        <a:t>20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3" action="ppaction://hlinksldjump"/>
                        </a:rPr>
                        <a:t>30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4" action="ppaction://hlinksldjump"/>
                        </a:rPr>
                        <a:t>40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5" action="ppaction://hlinksldjump"/>
                        </a:rPr>
                        <a:t>50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200336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</a:rPr>
                        <a:t>Сложные эфиры и жиры</a:t>
                      </a:r>
                      <a:endParaRPr lang="ru-RU" sz="2800" b="1" dirty="0">
                        <a:ln>
                          <a:noFill/>
                        </a:ln>
                        <a:solidFill>
                          <a:srgbClr val="FFFF66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 smtClean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  <a:p>
                      <a:pPr marL="0" algn="ctr" rtl="0" eaLnBrk="1" latinLnBrk="0" hangingPunct="1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6" action="ppaction://hlinksldjump"/>
                        </a:rPr>
                        <a:t>10</a:t>
                      </a:r>
                      <a:endParaRPr kumimoji="0" lang="ru-RU" sz="3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7" action="ppaction://hlinksldjump"/>
                        </a:rPr>
                        <a:t>20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8" action="ppaction://hlinksldjump"/>
                        </a:rPr>
                        <a:t>30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19" action="ppaction://hlinksldjump"/>
                        </a:rPr>
                        <a:t>40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3200" b="1" kern="12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hlinkClick r:id="rId20" action="ppaction://hlinksldjump"/>
                        </a:rPr>
                        <a:t>50</a:t>
                      </a:r>
                      <a:endParaRPr kumimoji="0" lang="ru-RU" sz="3200" b="1" kern="1200" dirty="0" smtClean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1201</Words>
  <Application>Microsoft Office PowerPoint</Application>
  <PresentationFormat>Экран (4:3)</PresentationFormat>
  <Paragraphs>251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Апекс</vt:lpstr>
      <vt:lpstr>Химический ринг</vt:lpstr>
      <vt:lpstr>Приветствие</vt:lpstr>
      <vt:lpstr>Слайд 3</vt:lpstr>
      <vt:lpstr>Цель: </vt:lpstr>
      <vt:lpstr>Слайд 5</vt:lpstr>
      <vt:lpstr>Задание-разминка</vt:lpstr>
      <vt:lpstr>Слайд 7</vt:lpstr>
      <vt:lpstr>Слайд 8</vt:lpstr>
      <vt:lpstr>Слайд 9</vt:lpstr>
      <vt:lpstr>«Животный вопрос»: </vt:lpstr>
      <vt:lpstr>«Животный вопрос»: </vt:lpstr>
      <vt:lpstr>«Животный вопрос»: </vt:lpstr>
      <vt:lpstr>«Растительный вопрос»: </vt:lpstr>
      <vt:lpstr>Слайд 14</vt:lpstr>
      <vt:lpstr>«Из опыта работы»…</vt:lpstr>
      <vt:lpstr>«Из опыта работы»…</vt:lpstr>
      <vt:lpstr>«Из опыта работы»…</vt:lpstr>
      <vt:lpstr>«Из опыта работы»…</vt:lpstr>
      <vt:lpstr>«ЗАоблачный вопрос »…</vt:lpstr>
      <vt:lpstr>«ЗАоблачный вопрос »…</vt:lpstr>
      <vt:lpstr>Слайд 21</vt:lpstr>
      <vt:lpstr>«ЗАоблачный вопрос »…</vt:lpstr>
      <vt:lpstr>«ЗАоблачный вопрос »…</vt:lpstr>
      <vt:lpstr>«Химическая эстафета»</vt:lpstr>
      <vt:lpstr>«Химическая эстафета»</vt:lpstr>
      <vt:lpstr>«Химическая эстафета»</vt:lpstr>
      <vt:lpstr>«Химическая эстафета»</vt:lpstr>
      <vt:lpstr>«Маска, я тебя знаю»… </vt:lpstr>
      <vt:lpstr>«Маска, я тебя знаю»…</vt:lpstr>
      <vt:lpstr>«Маска, я тебя знаю»…</vt:lpstr>
      <vt:lpstr>«Маска, я тебя знаю»…</vt:lpstr>
      <vt:lpstr>Слайд 32</vt:lpstr>
      <vt:lpstr>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Химический ринг</dc:title>
  <dc:creator>Койнаш Зоя Григорьевна</dc:creator>
  <cp:lastModifiedBy>Самуйленко Андрей Михайлович</cp:lastModifiedBy>
  <cp:revision>18</cp:revision>
  <dcterms:created xsi:type="dcterms:W3CDTF">2014-02-26T10:42:57Z</dcterms:created>
  <dcterms:modified xsi:type="dcterms:W3CDTF">2014-02-27T10:00:15Z</dcterms:modified>
</cp:coreProperties>
</file>